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94" r:id="rId2"/>
    <p:sldId id="295" r:id="rId3"/>
    <p:sldId id="296" r:id="rId4"/>
    <p:sldId id="297" r:id="rId5"/>
    <p:sldId id="256" r:id="rId6"/>
    <p:sldId id="29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73" r:id="rId16"/>
    <p:sldId id="266" r:id="rId17"/>
    <p:sldId id="267" r:id="rId18"/>
    <p:sldId id="268" r:id="rId19"/>
    <p:sldId id="269" r:id="rId20"/>
    <p:sldId id="270" r:id="rId21"/>
    <p:sldId id="271" r:id="rId22"/>
    <p:sldId id="274" r:id="rId23"/>
    <p:sldId id="275" r:id="rId24"/>
    <p:sldId id="292" r:id="rId25"/>
    <p:sldId id="293" r:id="rId26"/>
    <p:sldId id="286" r:id="rId27"/>
    <p:sldId id="287" r:id="rId28"/>
    <p:sldId id="288" r:id="rId29"/>
    <p:sldId id="283" r:id="rId30"/>
    <p:sldId id="282" r:id="rId31"/>
    <p:sldId id="281" r:id="rId32"/>
    <p:sldId id="284" r:id="rId33"/>
    <p:sldId id="276" r:id="rId34"/>
    <p:sldId id="285" r:id="rId35"/>
    <p:sldId id="278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95" d="100"/>
          <a:sy n="95" d="100"/>
        </p:scale>
        <p:origin x="-630" y="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9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3349F-37B1-4CEA-87B6-101CDF34BC34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DB805090-625F-4DF1-BF33-B83DEED7558D}">
      <dgm:prSet phldrT="[Text]"/>
      <dgm:spPr/>
      <dgm:t>
        <a:bodyPr/>
        <a:lstStyle/>
        <a:p>
          <a:r>
            <a:rPr lang="cs-CZ" dirty="0" smtClean="0"/>
            <a:t>ohniště</a:t>
          </a:r>
          <a:endParaRPr lang="cs-CZ" dirty="0"/>
        </a:p>
      </dgm:t>
    </dgm:pt>
    <dgm:pt modelId="{790DD8B7-452A-4BF4-B8AB-08828D6D2C41}" type="parTrans" cxnId="{4264F5A7-C04F-4080-AEA3-FF594C5C7CA1}">
      <dgm:prSet/>
      <dgm:spPr/>
      <dgm:t>
        <a:bodyPr/>
        <a:lstStyle/>
        <a:p>
          <a:endParaRPr lang="cs-CZ"/>
        </a:p>
      </dgm:t>
    </dgm:pt>
    <dgm:pt modelId="{C0806FCE-6D78-4BE5-9EEB-998A903FFD0C}" type="sibTrans" cxnId="{4264F5A7-C04F-4080-AEA3-FF594C5C7CA1}">
      <dgm:prSet/>
      <dgm:spPr/>
      <dgm:t>
        <a:bodyPr/>
        <a:lstStyle/>
        <a:p>
          <a:endParaRPr lang="cs-CZ"/>
        </a:p>
      </dgm:t>
    </dgm:pt>
    <dgm:pt modelId="{7EC62122-BD04-46C5-A792-B1F62BBEE9CB}" type="pres">
      <dgm:prSet presAssocID="{60E3349F-37B1-4CEA-87B6-101CDF34BC34}" presName="Name0" presStyleCnt="0">
        <dgm:presLayoutVars>
          <dgm:dir/>
          <dgm:resizeHandles val="exact"/>
        </dgm:presLayoutVars>
      </dgm:prSet>
      <dgm:spPr/>
    </dgm:pt>
    <dgm:pt modelId="{BAB0B053-931A-4D54-BB29-9FF346B3E9B1}" type="pres">
      <dgm:prSet presAssocID="{DB805090-625F-4DF1-BF33-B83DEED7558D}" presName="composite" presStyleCnt="0"/>
      <dgm:spPr/>
    </dgm:pt>
    <dgm:pt modelId="{03FEC197-8B67-4D7E-9F0E-1C62E8537125}" type="pres">
      <dgm:prSet presAssocID="{DB805090-625F-4DF1-BF33-B83DEED7558D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7DEAE90-2826-4D12-82A2-F76A1A571FD4}" type="pres">
      <dgm:prSet presAssocID="{DB805090-625F-4DF1-BF33-B83DEED7558D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8DE115E-2544-4AB7-AAE1-F2E4D2BCC731}" type="presOf" srcId="{60E3349F-37B1-4CEA-87B6-101CDF34BC34}" destId="{7EC62122-BD04-46C5-A792-B1F62BBEE9CB}" srcOrd="0" destOrd="0" presId="urn:microsoft.com/office/officeart/2008/layout/BendingPictureSemiTransparentText"/>
    <dgm:cxn modelId="{A79F6766-17CE-4D23-A5A6-488166F7F1EF}" type="presOf" srcId="{DB805090-625F-4DF1-BF33-B83DEED7558D}" destId="{47DEAE90-2826-4D12-82A2-F76A1A571FD4}" srcOrd="0" destOrd="0" presId="urn:microsoft.com/office/officeart/2008/layout/BendingPictureSemiTransparentText"/>
    <dgm:cxn modelId="{4264F5A7-C04F-4080-AEA3-FF594C5C7CA1}" srcId="{60E3349F-37B1-4CEA-87B6-101CDF34BC34}" destId="{DB805090-625F-4DF1-BF33-B83DEED7558D}" srcOrd="0" destOrd="0" parTransId="{790DD8B7-452A-4BF4-B8AB-08828D6D2C41}" sibTransId="{C0806FCE-6D78-4BE5-9EEB-998A903FFD0C}"/>
    <dgm:cxn modelId="{6D9DA8AE-712A-41CD-A646-B661E8210233}" type="presParOf" srcId="{7EC62122-BD04-46C5-A792-B1F62BBEE9CB}" destId="{BAB0B053-931A-4D54-BB29-9FF346B3E9B1}" srcOrd="0" destOrd="0" presId="urn:microsoft.com/office/officeart/2008/layout/BendingPictureSemiTransparentText"/>
    <dgm:cxn modelId="{A80AD43F-086F-4C31-B0A1-79823FB93348}" type="presParOf" srcId="{BAB0B053-931A-4D54-BB29-9FF346B3E9B1}" destId="{03FEC197-8B67-4D7E-9F0E-1C62E8537125}" srcOrd="0" destOrd="0" presId="urn:microsoft.com/office/officeart/2008/layout/BendingPictureSemiTransparentText"/>
    <dgm:cxn modelId="{EA4CC7DB-FCAB-432B-B213-D3CB29F7C1F6}" type="presParOf" srcId="{BAB0B053-931A-4D54-BB29-9FF346B3E9B1}" destId="{47DEAE90-2826-4D12-82A2-F76A1A571FD4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5130D2-1380-4695-87C1-E33697274CF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7FD8480A-1083-46C7-812A-8CC53A0FD1EB}">
      <dgm:prSet phldrT="[Text]"/>
      <dgm:spPr/>
      <dgm:t>
        <a:bodyPr/>
        <a:lstStyle/>
        <a:p>
          <a:r>
            <a:rPr lang="cs-CZ" dirty="0" smtClean="0"/>
            <a:t>Bylinková skalka</a:t>
          </a:r>
          <a:endParaRPr lang="cs-CZ" dirty="0"/>
        </a:p>
      </dgm:t>
    </dgm:pt>
    <dgm:pt modelId="{EA15DC13-87BA-42E6-BCD9-08326FF4BB5B}" type="parTrans" cxnId="{09F0F344-C39C-40D0-863C-35697D5851BF}">
      <dgm:prSet/>
      <dgm:spPr/>
      <dgm:t>
        <a:bodyPr/>
        <a:lstStyle/>
        <a:p>
          <a:endParaRPr lang="cs-CZ"/>
        </a:p>
      </dgm:t>
    </dgm:pt>
    <dgm:pt modelId="{0B6C7E77-4B8E-4CA1-9D62-B9CD7B44DBEF}" type="sibTrans" cxnId="{09F0F344-C39C-40D0-863C-35697D5851BF}">
      <dgm:prSet/>
      <dgm:spPr/>
      <dgm:t>
        <a:bodyPr/>
        <a:lstStyle/>
        <a:p>
          <a:endParaRPr lang="cs-CZ"/>
        </a:p>
      </dgm:t>
    </dgm:pt>
    <dgm:pt modelId="{110387A1-2774-4DAF-B90D-97297AFD555F}" type="pres">
      <dgm:prSet presAssocID="{1F5130D2-1380-4695-87C1-E33697274CF1}" presName="Name0" presStyleCnt="0">
        <dgm:presLayoutVars>
          <dgm:dir/>
          <dgm:resizeHandles val="exact"/>
        </dgm:presLayoutVars>
      </dgm:prSet>
      <dgm:spPr/>
    </dgm:pt>
    <dgm:pt modelId="{E1334C3F-2257-4989-B15F-9FDF42B47703}" type="pres">
      <dgm:prSet presAssocID="{7FD8480A-1083-46C7-812A-8CC53A0FD1EB}" presName="composite" presStyleCnt="0"/>
      <dgm:spPr/>
    </dgm:pt>
    <dgm:pt modelId="{6577BB77-258C-4A37-92B8-B87B20343B38}" type="pres">
      <dgm:prSet presAssocID="{7FD8480A-1083-46C7-812A-8CC53A0FD1EB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47752B6-3A98-4BE5-9C3A-76A90BB9C25A}" type="pres">
      <dgm:prSet presAssocID="{7FD8480A-1083-46C7-812A-8CC53A0FD1EB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8B71AE4-0172-4455-B344-D7AB56CD89BC}" type="presOf" srcId="{1F5130D2-1380-4695-87C1-E33697274CF1}" destId="{110387A1-2774-4DAF-B90D-97297AFD555F}" srcOrd="0" destOrd="0" presId="urn:microsoft.com/office/officeart/2008/layout/BendingPictureSemiTransparentText"/>
    <dgm:cxn modelId="{09F0F344-C39C-40D0-863C-35697D5851BF}" srcId="{1F5130D2-1380-4695-87C1-E33697274CF1}" destId="{7FD8480A-1083-46C7-812A-8CC53A0FD1EB}" srcOrd="0" destOrd="0" parTransId="{EA15DC13-87BA-42E6-BCD9-08326FF4BB5B}" sibTransId="{0B6C7E77-4B8E-4CA1-9D62-B9CD7B44DBEF}"/>
    <dgm:cxn modelId="{749DA790-58B5-454F-965E-DAFDD05E3A98}" type="presOf" srcId="{7FD8480A-1083-46C7-812A-8CC53A0FD1EB}" destId="{747752B6-3A98-4BE5-9C3A-76A90BB9C25A}" srcOrd="0" destOrd="0" presId="urn:microsoft.com/office/officeart/2008/layout/BendingPictureSemiTransparentText"/>
    <dgm:cxn modelId="{395413DC-4F60-4F72-AB50-499517D6173F}" type="presParOf" srcId="{110387A1-2774-4DAF-B90D-97297AFD555F}" destId="{E1334C3F-2257-4989-B15F-9FDF42B47703}" srcOrd="0" destOrd="0" presId="urn:microsoft.com/office/officeart/2008/layout/BendingPictureSemiTransparentText"/>
    <dgm:cxn modelId="{D7D66D4B-E7EA-4AE9-8F3B-099A7178F4F4}" type="presParOf" srcId="{E1334C3F-2257-4989-B15F-9FDF42B47703}" destId="{6577BB77-258C-4A37-92B8-B87B20343B38}" srcOrd="0" destOrd="0" presId="urn:microsoft.com/office/officeart/2008/layout/BendingPictureSemiTransparentText"/>
    <dgm:cxn modelId="{4BCF6B67-8BAD-4BD1-9CE9-1D7F9B3CE5B0}" type="presParOf" srcId="{E1334C3F-2257-4989-B15F-9FDF42B47703}" destId="{747752B6-3A98-4BE5-9C3A-76A90BB9C25A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F5203-F542-4A8D-B189-570B2A6A53F5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A97F772C-DC9A-49DF-B660-8757F67B8C54}">
      <dgm:prSet phldrT="[Text]"/>
      <dgm:spPr/>
      <dgm:t>
        <a:bodyPr/>
        <a:lstStyle/>
        <a:p>
          <a:r>
            <a:rPr lang="cs-CZ" dirty="0" smtClean="0"/>
            <a:t>kompost</a:t>
          </a:r>
          <a:endParaRPr lang="cs-CZ" dirty="0"/>
        </a:p>
      </dgm:t>
    </dgm:pt>
    <dgm:pt modelId="{EEEADD86-77DB-4916-A19D-0DE7A7ACFE72}" type="parTrans" cxnId="{F840A9B1-720A-44F4-B527-D8E5F29DF773}">
      <dgm:prSet/>
      <dgm:spPr/>
      <dgm:t>
        <a:bodyPr/>
        <a:lstStyle/>
        <a:p>
          <a:endParaRPr lang="cs-CZ"/>
        </a:p>
      </dgm:t>
    </dgm:pt>
    <dgm:pt modelId="{B3C78DF1-797E-4502-9D87-E5227367B1A6}" type="sibTrans" cxnId="{F840A9B1-720A-44F4-B527-D8E5F29DF773}">
      <dgm:prSet/>
      <dgm:spPr/>
      <dgm:t>
        <a:bodyPr/>
        <a:lstStyle/>
        <a:p>
          <a:endParaRPr lang="cs-CZ"/>
        </a:p>
      </dgm:t>
    </dgm:pt>
    <dgm:pt modelId="{E589F914-3654-4766-AE6A-0CDA87AA9559}" type="pres">
      <dgm:prSet presAssocID="{856F5203-F542-4A8D-B189-570B2A6A53F5}" presName="Name0" presStyleCnt="0">
        <dgm:presLayoutVars>
          <dgm:dir/>
          <dgm:resizeHandles val="exact"/>
        </dgm:presLayoutVars>
      </dgm:prSet>
      <dgm:spPr/>
    </dgm:pt>
    <dgm:pt modelId="{08FE787F-2C90-4249-8B03-0B1A45D73F49}" type="pres">
      <dgm:prSet presAssocID="{A97F772C-DC9A-49DF-B660-8757F67B8C54}" presName="composite" presStyleCnt="0"/>
      <dgm:spPr/>
    </dgm:pt>
    <dgm:pt modelId="{800BD359-766B-47D8-9DF0-5F1BC456BE39}" type="pres">
      <dgm:prSet presAssocID="{A97F772C-DC9A-49DF-B660-8757F67B8C54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0F214768-EAF7-4B90-A9C1-AA1F64E7046E}" type="pres">
      <dgm:prSet presAssocID="{A97F772C-DC9A-49DF-B660-8757F67B8C54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497DAA5-4A3B-4CE7-9176-E476F69C4935}" type="presOf" srcId="{A97F772C-DC9A-49DF-B660-8757F67B8C54}" destId="{0F214768-EAF7-4B90-A9C1-AA1F64E7046E}" srcOrd="0" destOrd="0" presId="urn:microsoft.com/office/officeart/2008/layout/BendingPictureSemiTransparentText"/>
    <dgm:cxn modelId="{F840A9B1-720A-44F4-B527-D8E5F29DF773}" srcId="{856F5203-F542-4A8D-B189-570B2A6A53F5}" destId="{A97F772C-DC9A-49DF-B660-8757F67B8C54}" srcOrd="0" destOrd="0" parTransId="{EEEADD86-77DB-4916-A19D-0DE7A7ACFE72}" sibTransId="{B3C78DF1-797E-4502-9D87-E5227367B1A6}"/>
    <dgm:cxn modelId="{30684D5D-C9FB-417B-B80A-9F3ABCB8052A}" type="presOf" srcId="{856F5203-F542-4A8D-B189-570B2A6A53F5}" destId="{E589F914-3654-4766-AE6A-0CDA87AA9559}" srcOrd="0" destOrd="0" presId="urn:microsoft.com/office/officeart/2008/layout/BendingPictureSemiTransparentText"/>
    <dgm:cxn modelId="{6E8FFE26-8CCD-4785-874A-42254510E054}" type="presParOf" srcId="{E589F914-3654-4766-AE6A-0CDA87AA9559}" destId="{08FE787F-2C90-4249-8B03-0B1A45D73F49}" srcOrd="0" destOrd="0" presId="urn:microsoft.com/office/officeart/2008/layout/BendingPictureSemiTransparentText"/>
    <dgm:cxn modelId="{E620CC4C-D5BB-4B54-BA2C-5C3CEBDC84F6}" type="presParOf" srcId="{08FE787F-2C90-4249-8B03-0B1A45D73F49}" destId="{800BD359-766B-47D8-9DF0-5F1BC456BE39}" srcOrd="0" destOrd="0" presId="urn:microsoft.com/office/officeart/2008/layout/BendingPictureSemiTransparentText"/>
    <dgm:cxn modelId="{3F31424D-63B8-4760-B949-A1BF63F04CCB}" type="presParOf" srcId="{08FE787F-2C90-4249-8B03-0B1A45D73F49}" destId="{0F214768-EAF7-4B90-A9C1-AA1F64E7046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1EF1AC-7F79-4FE7-B1FF-D94E6F4B1ED2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4D2CFDB2-1354-4561-8207-1444E001FED0}">
      <dgm:prSet phldrT="[Text]"/>
      <dgm:spPr/>
      <dgm:t>
        <a:bodyPr/>
        <a:lstStyle/>
        <a:p>
          <a:r>
            <a:rPr lang="cs-CZ" dirty="0" smtClean="0"/>
            <a:t>Geologická sbírka</a:t>
          </a:r>
          <a:endParaRPr lang="cs-CZ" dirty="0"/>
        </a:p>
      </dgm:t>
    </dgm:pt>
    <dgm:pt modelId="{AD4E7970-ABE2-4DB4-AD56-899F28137DDA}" type="parTrans" cxnId="{B73BCAC4-870F-4751-B5FD-030037868ED8}">
      <dgm:prSet/>
      <dgm:spPr/>
      <dgm:t>
        <a:bodyPr/>
        <a:lstStyle/>
        <a:p>
          <a:endParaRPr lang="cs-CZ"/>
        </a:p>
      </dgm:t>
    </dgm:pt>
    <dgm:pt modelId="{209401C4-A4D7-46FC-822C-8991A0178F56}" type="sibTrans" cxnId="{B73BCAC4-870F-4751-B5FD-030037868ED8}">
      <dgm:prSet/>
      <dgm:spPr/>
      <dgm:t>
        <a:bodyPr/>
        <a:lstStyle/>
        <a:p>
          <a:endParaRPr lang="cs-CZ"/>
        </a:p>
      </dgm:t>
    </dgm:pt>
    <dgm:pt modelId="{1E8F7F32-872E-4BA7-91A0-B4C362D1FE03}" type="pres">
      <dgm:prSet presAssocID="{4B1EF1AC-7F79-4FE7-B1FF-D94E6F4B1ED2}" presName="Name0" presStyleCnt="0">
        <dgm:presLayoutVars>
          <dgm:dir/>
          <dgm:resizeHandles val="exact"/>
        </dgm:presLayoutVars>
      </dgm:prSet>
      <dgm:spPr/>
    </dgm:pt>
    <dgm:pt modelId="{245DF37A-1CE9-40DA-886C-631307F3D24A}" type="pres">
      <dgm:prSet presAssocID="{4D2CFDB2-1354-4561-8207-1444E001FED0}" presName="composite" presStyleCnt="0"/>
      <dgm:spPr/>
    </dgm:pt>
    <dgm:pt modelId="{210C3CA8-31B6-4382-9504-55FF01C3D524}" type="pres">
      <dgm:prSet presAssocID="{4D2CFDB2-1354-4561-8207-1444E001FED0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5657BAF-6B53-46C5-A279-28A90CF85081}" type="pres">
      <dgm:prSet presAssocID="{4D2CFDB2-1354-4561-8207-1444E001FED0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73BCAC4-870F-4751-B5FD-030037868ED8}" srcId="{4B1EF1AC-7F79-4FE7-B1FF-D94E6F4B1ED2}" destId="{4D2CFDB2-1354-4561-8207-1444E001FED0}" srcOrd="0" destOrd="0" parTransId="{AD4E7970-ABE2-4DB4-AD56-899F28137DDA}" sibTransId="{209401C4-A4D7-46FC-822C-8991A0178F56}"/>
    <dgm:cxn modelId="{3DAF1D8E-BE6B-40DA-A9BE-D8BA54C71605}" type="presOf" srcId="{4D2CFDB2-1354-4561-8207-1444E001FED0}" destId="{85657BAF-6B53-46C5-A279-28A90CF85081}" srcOrd="0" destOrd="0" presId="urn:microsoft.com/office/officeart/2008/layout/BendingPictureSemiTransparentText"/>
    <dgm:cxn modelId="{37573CC3-9F11-489E-B13B-3D451D030523}" type="presOf" srcId="{4B1EF1AC-7F79-4FE7-B1FF-D94E6F4B1ED2}" destId="{1E8F7F32-872E-4BA7-91A0-B4C362D1FE03}" srcOrd="0" destOrd="0" presId="urn:microsoft.com/office/officeart/2008/layout/BendingPictureSemiTransparentText"/>
    <dgm:cxn modelId="{425E9B5A-60FC-42A1-A1BB-D7B5C0DE46FD}" type="presParOf" srcId="{1E8F7F32-872E-4BA7-91A0-B4C362D1FE03}" destId="{245DF37A-1CE9-40DA-886C-631307F3D24A}" srcOrd="0" destOrd="0" presId="urn:microsoft.com/office/officeart/2008/layout/BendingPictureSemiTransparentText"/>
    <dgm:cxn modelId="{AF0C30EF-3BB1-43B3-863C-F08C935CFA44}" type="presParOf" srcId="{245DF37A-1CE9-40DA-886C-631307F3D24A}" destId="{210C3CA8-31B6-4382-9504-55FF01C3D524}" srcOrd="0" destOrd="0" presId="urn:microsoft.com/office/officeart/2008/layout/BendingPictureSemiTransparentText"/>
    <dgm:cxn modelId="{AD81F45D-71AF-40EF-80A2-35CFEB9DE96C}" type="presParOf" srcId="{245DF37A-1CE9-40DA-886C-631307F3D24A}" destId="{85657BAF-6B53-46C5-A279-28A90CF85081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5DFBC3-2491-47CC-A571-6F771EDAA104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56174759-57A9-43CA-AC62-B2C20D226723}">
      <dgm:prSet phldrT="[Text]"/>
      <dgm:spPr/>
      <dgm:t>
        <a:bodyPr/>
        <a:lstStyle/>
        <a:p>
          <a:r>
            <a:rPr lang="cs-CZ" dirty="0" smtClean="0"/>
            <a:t>Hmyzí hotel</a:t>
          </a:r>
          <a:endParaRPr lang="cs-CZ" dirty="0"/>
        </a:p>
      </dgm:t>
    </dgm:pt>
    <dgm:pt modelId="{5090100B-4BEA-430F-B773-16EFB5008A57}" type="parTrans" cxnId="{5C890C01-C879-4EAD-BCF9-4151245A6A31}">
      <dgm:prSet/>
      <dgm:spPr/>
      <dgm:t>
        <a:bodyPr/>
        <a:lstStyle/>
        <a:p>
          <a:endParaRPr lang="cs-CZ"/>
        </a:p>
      </dgm:t>
    </dgm:pt>
    <dgm:pt modelId="{87E26F9B-5220-4768-AC0A-22F46421C6E3}" type="sibTrans" cxnId="{5C890C01-C879-4EAD-BCF9-4151245A6A31}">
      <dgm:prSet/>
      <dgm:spPr/>
      <dgm:t>
        <a:bodyPr/>
        <a:lstStyle/>
        <a:p>
          <a:endParaRPr lang="cs-CZ"/>
        </a:p>
      </dgm:t>
    </dgm:pt>
    <dgm:pt modelId="{77F0A642-4E5C-49E4-8C90-065B5CF1D435}" type="pres">
      <dgm:prSet presAssocID="{AC5DFBC3-2491-47CC-A571-6F771EDAA104}" presName="Name0" presStyleCnt="0">
        <dgm:presLayoutVars>
          <dgm:dir/>
          <dgm:resizeHandles val="exact"/>
        </dgm:presLayoutVars>
      </dgm:prSet>
      <dgm:spPr/>
    </dgm:pt>
    <dgm:pt modelId="{C6C4D8A1-0F7C-4FE2-89AE-ED02B3DFAB3B}" type="pres">
      <dgm:prSet presAssocID="{56174759-57A9-43CA-AC62-B2C20D226723}" presName="composite" presStyleCnt="0"/>
      <dgm:spPr/>
    </dgm:pt>
    <dgm:pt modelId="{D9A782CD-A0FA-455E-8AA4-EC294ABEB2B7}" type="pres">
      <dgm:prSet presAssocID="{56174759-57A9-43CA-AC62-B2C20D226723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926E41B2-3CD4-48C1-9D8A-D2AE8EB3D696}" type="pres">
      <dgm:prSet presAssocID="{56174759-57A9-43CA-AC62-B2C20D226723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F84C217-F40D-4E77-8192-E61F92909563}" type="presOf" srcId="{AC5DFBC3-2491-47CC-A571-6F771EDAA104}" destId="{77F0A642-4E5C-49E4-8C90-065B5CF1D435}" srcOrd="0" destOrd="0" presId="urn:microsoft.com/office/officeart/2008/layout/BendingPictureSemiTransparentText"/>
    <dgm:cxn modelId="{5C890C01-C879-4EAD-BCF9-4151245A6A31}" srcId="{AC5DFBC3-2491-47CC-A571-6F771EDAA104}" destId="{56174759-57A9-43CA-AC62-B2C20D226723}" srcOrd="0" destOrd="0" parTransId="{5090100B-4BEA-430F-B773-16EFB5008A57}" sibTransId="{87E26F9B-5220-4768-AC0A-22F46421C6E3}"/>
    <dgm:cxn modelId="{BC55D3F9-F183-4FE7-80B9-1C87F063C670}" type="presOf" srcId="{56174759-57A9-43CA-AC62-B2C20D226723}" destId="{926E41B2-3CD4-48C1-9D8A-D2AE8EB3D696}" srcOrd="0" destOrd="0" presId="urn:microsoft.com/office/officeart/2008/layout/BendingPictureSemiTransparentText"/>
    <dgm:cxn modelId="{2BE05D64-5486-4E17-89F7-F66F69E9A445}" type="presParOf" srcId="{77F0A642-4E5C-49E4-8C90-065B5CF1D435}" destId="{C6C4D8A1-0F7C-4FE2-89AE-ED02B3DFAB3B}" srcOrd="0" destOrd="0" presId="urn:microsoft.com/office/officeart/2008/layout/BendingPictureSemiTransparentText"/>
    <dgm:cxn modelId="{3CF27758-445A-4F18-83B6-FF08DFED3F76}" type="presParOf" srcId="{C6C4D8A1-0F7C-4FE2-89AE-ED02B3DFAB3B}" destId="{D9A782CD-A0FA-455E-8AA4-EC294ABEB2B7}" srcOrd="0" destOrd="0" presId="urn:microsoft.com/office/officeart/2008/layout/BendingPictureSemiTransparentText"/>
    <dgm:cxn modelId="{5E766A38-3113-4557-A454-3C5E187FF023}" type="presParOf" srcId="{C6C4D8A1-0F7C-4FE2-89AE-ED02B3DFAB3B}" destId="{926E41B2-3CD4-48C1-9D8A-D2AE8EB3D696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DFDEA0-ED43-47CD-AE45-48BF731D5149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840167E2-EEA2-44BE-9D86-129A3F846046}">
      <dgm:prSet phldrT="[Text]"/>
      <dgm:spPr/>
      <dgm:t>
        <a:bodyPr/>
        <a:lstStyle/>
        <a:p>
          <a:r>
            <a:rPr lang="cs-CZ" dirty="0" smtClean="0"/>
            <a:t>Hmatový chodníček</a:t>
          </a:r>
          <a:endParaRPr lang="cs-CZ" dirty="0"/>
        </a:p>
      </dgm:t>
    </dgm:pt>
    <dgm:pt modelId="{592CB462-592D-47EC-8009-4891A9229800}" type="parTrans" cxnId="{6D830274-D819-487C-BBCE-EA5A3627D03A}">
      <dgm:prSet/>
      <dgm:spPr/>
      <dgm:t>
        <a:bodyPr/>
        <a:lstStyle/>
        <a:p>
          <a:endParaRPr lang="cs-CZ"/>
        </a:p>
      </dgm:t>
    </dgm:pt>
    <dgm:pt modelId="{D6332AF5-96A4-4D26-A785-7E4E4CD9064F}" type="sibTrans" cxnId="{6D830274-D819-487C-BBCE-EA5A3627D03A}">
      <dgm:prSet/>
      <dgm:spPr/>
      <dgm:t>
        <a:bodyPr/>
        <a:lstStyle/>
        <a:p>
          <a:endParaRPr lang="cs-CZ"/>
        </a:p>
      </dgm:t>
    </dgm:pt>
    <dgm:pt modelId="{73E0A521-8B23-4EC6-B9F5-8A4EF56214A5}" type="pres">
      <dgm:prSet presAssocID="{BADFDEA0-ED43-47CD-AE45-48BF731D5149}" presName="Name0" presStyleCnt="0">
        <dgm:presLayoutVars>
          <dgm:dir/>
          <dgm:resizeHandles val="exact"/>
        </dgm:presLayoutVars>
      </dgm:prSet>
      <dgm:spPr/>
    </dgm:pt>
    <dgm:pt modelId="{E39C4CF4-0781-48F8-B9E4-52AA1BB61EBD}" type="pres">
      <dgm:prSet presAssocID="{840167E2-EEA2-44BE-9D86-129A3F846046}" presName="composite" presStyleCnt="0"/>
      <dgm:spPr/>
    </dgm:pt>
    <dgm:pt modelId="{6C91DA1E-BF81-438E-8681-354F57EDE2D1}" type="pres">
      <dgm:prSet presAssocID="{840167E2-EEA2-44BE-9D86-129A3F846046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E3D3121-7B27-482C-9C04-FDD1A9F5896D}" type="pres">
      <dgm:prSet presAssocID="{840167E2-EEA2-44BE-9D86-129A3F846046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D830274-D819-487C-BBCE-EA5A3627D03A}" srcId="{BADFDEA0-ED43-47CD-AE45-48BF731D5149}" destId="{840167E2-EEA2-44BE-9D86-129A3F846046}" srcOrd="0" destOrd="0" parTransId="{592CB462-592D-47EC-8009-4891A9229800}" sibTransId="{D6332AF5-96A4-4D26-A785-7E4E4CD9064F}"/>
    <dgm:cxn modelId="{40E38846-A2A0-47AB-85C0-85AF4A86CFF2}" type="presOf" srcId="{840167E2-EEA2-44BE-9D86-129A3F846046}" destId="{7E3D3121-7B27-482C-9C04-FDD1A9F5896D}" srcOrd="0" destOrd="0" presId="urn:microsoft.com/office/officeart/2008/layout/BendingPictureSemiTransparentText"/>
    <dgm:cxn modelId="{55C49A59-DFBA-480B-8F1E-E670DACDF7EC}" type="presOf" srcId="{BADFDEA0-ED43-47CD-AE45-48BF731D5149}" destId="{73E0A521-8B23-4EC6-B9F5-8A4EF56214A5}" srcOrd="0" destOrd="0" presId="urn:microsoft.com/office/officeart/2008/layout/BendingPictureSemiTransparentText"/>
    <dgm:cxn modelId="{C3E06997-0ED2-46BC-A365-172BE66E81CD}" type="presParOf" srcId="{73E0A521-8B23-4EC6-B9F5-8A4EF56214A5}" destId="{E39C4CF4-0781-48F8-B9E4-52AA1BB61EBD}" srcOrd="0" destOrd="0" presId="urn:microsoft.com/office/officeart/2008/layout/BendingPictureSemiTransparentText"/>
    <dgm:cxn modelId="{AA959E61-332A-4C8B-A7F4-CBA32C94B2AD}" type="presParOf" srcId="{E39C4CF4-0781-48F8-B9E4-52AA1BB61EBD}" destId="{6C91DA1E-BF81-438E-8681-354F57EDE2D1}" srcOrd="0" destOrd="0" presId="urn:microsoft.com/office/officeart/2008/layout/BendingPictureSemiTransparentText"/>
    <dgm:cxn modelId="{B507EAF4-2714-4143-A085-3353CF3E1808}" type="presParOf" srcId="{E39C4CF4-0781-48F8-B9E4-52AA1BB61EBD}" destId="{7E3D3121-7B27-482C-9C04-FDD1A9F5896D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59B549-25CC-4BE2-BAC9-261F75CFAF1D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E93779E1-1CAF-4CC1-930B-950991655E7F}">
      <dgm:prSet phldrT="[Text]"/>
      <dgm:spPr/>
      <dgm:t>
        <a:bodyPr/>
        <a:lstStyle/>
        <a:p>
          <a:r>
            <a:rPr lang="cs-CZ" dirty="0" smtClean="0"/>
            <a:t>Skalka s lesními jahodami</a:t>
          </a:r>
          <a:endParaRPr lang="cs-CZ" dirty="0"/>
        </a:p>
      </dgm:t>
    </dgm:pt>
    <dgm:pt modelId="{36BE2200-0412-45EC-B0B1-AF4F4A38A3F7}" type="parTrans" cxnId="{0FF845E7-67BC-468F-842B-CEC6AE21989C}">
      <dgm:prSet/>
      <dgm:spPr/>
      <dgm:t>
        <a:bodyPr/>
        <a:lstStyle/>
        <a:p>
          <a:endParaRPr lang="cs-CZ"/>
        </a:p>
      </dgm:t>
    </dgm:pt>
    <dgm:pt modelId="{A7A9DEDC-00FA-469F-8391-D1E5AA187EA2}" type="sibTrans" cxnId="{0FF845E7-67BC-468F-842B-CEC6AE21989C}">
      <dgm:prSet/>
      <dgm:spPr/>
      <dgm:t>
        <a:bodyPr/>
        <a:lstStyle/>
        <a:p>
          <a:endParaRPr lang="cs-CZ"/>
        </a:p>
      </dgm:t>
    </dgm:pt>
    <dgm:pt modelId="{6568346E-0E8D-42DE-B84B-ED9583965AFE}" type="pres">
      <dgm:prSet presAssocID="{F859B549-25CC-4BE2-BAC9-261F75CFAF1D}" presName="Name0" presStyleCnt="0">
        <dgm:presLayoutVars>
          <dgm:dir/>
          <dgm:resizeHandles val="exact"/>
        </dgm:presLayoutVars>
      </dgm:prSet>
      <dgm:spPr/>
    </dgm:pt>
    <dgm:pt modelId="{1706EC4A-D4D6-482C-8C4B-60252566274E}" type="pres">
      <dgm:prSet presAssocID="{E93779E1-1CAF-4CC1-930B-950991655E7F}" presName="composite" presStyleCnt="0"/>
      <dgm:spPr/>
    </dgm:pt>
    <dgm:pt modelId="{9EE8B5F8-EEA6-4F57-A580-E8739A7E242A}" type="pres">
      <dgm:prSet presAssocID="{E93779E1-1CAF-4CC1-930B-950991655E7F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F47C468-61E4-4F70-A7AA-17B1005B5BF2}" type="pres">
      <dgm:prSet presAssocID="{E93779E1-1CAF-4CC1-930B-950991655E7F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8A01CF2-3E01-4D43-ACEE-21403F1D2F6B}" type="presOf" srcId="{E93779E1-1CAF-4CC1-930B-950991655E7F}" destId="{4F47C468-61E4-4F70-A7AA-17B1005B5BF2}" srcOrd="0" destOrd="0" presId="urn:microsoft.com/office/officeart/2008/layout/BendingPictureSemiTransparentText"/>
    <dgm:cxn modelId="{0FF845E7-67BC-468F-842B-CEC6AE21989C}" srcId="{F859B549-25CC-4BE2-BAC9-261F75CFAF1D}" destId="{E93779E1-1CAF-4CC1-930B-950991655E7F}" srcOrd="0" destOrd="0" parTransId="{36BE2200-0412-45EC-B0B1-AF4F4A38A3F7}" sibTransId="{A7A9DEDC-00FA-469F-8391-D1E5AA187EA2}"/>
    <dgm:cxn modelId="{C598DAEC-9DC6-45B7-A8A9-B0EE7E4A13EF}" type="presOf" srcId="{F859B549-25CC-4BE2-BAC9-261F75CFAF1D}" destId="{6568346E-0E8D-42DE-B84B-ED9583965AFE}" srcOrd="0" destOrd="0" presId="urn:microsoft.com/office/officeart/2008/layout/BendingPictureSemiTransparentText"/>
    <dgm:cxn modelId="{CA84517C-1E1C-4294-BEC9-799707421AD1}" type="presParOf" srcId="{6568346E-0E8D-42DE-B84B-ED9583965AFE}" destId="{1706EC4A-D4D6-482C-8C4B-60252566274E}" srcOrd="0" destOrd="0" presId="urn:microsoft.com/office/officeart/2008/layout/BendingPictureSemiTransparentText"/>
    <dgm:cxn modelId="{B1ED5A28-DB11-4390-BDF2-4DD1079D4629}" type="presParOf" srcId="{1706EC4A-D4D6-482C-8C4B-60252566274E}" destId="{9EE8B5F8-EEA6-4F57-A580-E8739A7E242A}" srcOrd="0" destOrd="0" presId="urn:microsoft.com/office/officeart/2008/layout/BendingPictureSemiTransparentText"/>
    <dgm:cxn modelId="{E02428B1-4B73-4C9F-AE90-1317501124C0}" type="presParOf" srcId="{1706EC4A-D4D6-482C-8C4B-60252566274E}" destId="{4F47C468-61E4-4F70-A7AA-17B1005B5BF2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EC197-8B67-4D7E-9F0E-1C62E8537125}">
      <dsp:nvSpPr>
        <dsp:cNvPr id="0" name=""/>
        <dsp:cNvSpPr/>
      </dsp:nvSpPr>
      <dsp:spPr>
        <a:xfrm>
          <a:off x="393722" y="0"/>
          <a:ext cx="2884963" cy="24727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EAE90-2826-4D12-82A2-F76A1A571FD4}">
      <dsp:nvSpPr>
        <dsp:cNvPr id="0" name=""/>
        <dsp:cNvSpPr/>
      </dsp:nvSpPr>
      <dsp:spPr>
        <a:xfrm>
          <a:off x="393722" y="1730928"/>
          <a:ext cx="2884963" cy="59346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ohniště</a:t>
          </a:r>
          <a:endParaRPr lang="cs-CZ" sz="3100" kern="1200" dirty="0"/>
        </a:p>
      </dsp:txBody>
      <dsp:txXfrm>
        <a:off x="393722" y="1730928"/>
        <a:ext cx="2884963" cy="593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7BB77-258C-4A37-92B8-B87B20343B38}">
      <dsp:nvSpPr>
        <dsp:cNvPr id="0" name=""/>
        <dsp:cNvSpPr/>
      </dsp:nvSpPr>
      <dsp:spPr>
        <a:xfrm>
          <a:off x="426995" y="0"/>
          <a:ext cx="2956009" cy="2533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752B6-3A98-4BE5-9C3A-76A90BB9C25A}">
      <dsp:nvSpPr>
        <dsp:cNvPr id="0" name=""/>
        <dsp:cNvSpPr/>
      </dsp:nvSpPr>
      <dsp:spPr>
        <a:xfrm>
          <a:off x="426995" y="1773555"/>
          <a:ext cx="2956009" cy="60807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Bylinková skalka</a:t>
          </a:r>
          <a:endParaRPr lang="cs-CZ" sz="3000" kern="1200" dirty="0"/>
        </a:p>
      </dsp:txBody>
      <dsp:txXfrm>
        <a:off x="426995" y="1773555"/>
        <a:ext cx="2956009" cy="608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BD359-766B-47D8-9DF0-5F1BC456BE39}">
      <dsp:nvSpPr>
        <dsp:cNvPr id="0" name=""/>
        <dsp:cNvSpPr/>
      </dsp:nvSpPr>
      <dsp:spPr>
        <a:xfrm>
          <a:off x="359123" y="0"/>
          <a:ext cx="2486145" cy="2130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14768-EAF7-4B90-A9C1-AA1F64E7046E}">
      <dsp:nvSpPr>
        <dsp:cNvPr id="0" name=""/>
        <dsp:cNvSpPr/>
      </dsp:nvSpPr>
      <dsp:spPr>
        <a:xfrm>
          <a:off x="359123" y="1491644"/>
          <a:ext cx="2486145" cy="51142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kompost</a:t>
          </a:r>
          <a:endParaRPr lang="cs-CZ" sz="2600" kern="1200" dirty="0"/>
        </a:p>
      </dsp:txBody>
      <dsp:txXfrm>
        <a:off x="359123" y="1491644"/>
        <a:ext cx="2486145" cy="511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C3CA8-31B6-4382-9504-55FF01C3D524}">
      <dsp:nvSpPr>
        <dsp:cNvPr id="0" name=""/>
        <dsp:cNvSpPr/>
      </dsp:nvSpPr>
      <dsp:spPr>
        <a:xfrm>
          <a:off x="330001" y="0"/>
          <a:ext cx="2436340" cy="20882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57BAF-6B53-46C5-A279-28A90CF85081}">
      <dsp:nvSpPr>
        <dsp:cNvPr id="0" name=""/>
        <dsp:cNvSpPr/>
      </dsp:nvSpPr>
      <dsp:spPr>
        <a:xfrm>
          <a:off x="330001" y="1461762"/>
          <a:ext cx="2436340" cy="50117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Geologická sbírka</a:t>
          </a:r>
          <a:endParaRPr lang="cs-CZ" sz="2300" kern="1200" dirty="0"/>
        </a:p>
      </dsp:txBody>
      <dsp:txXfrm>
        <a:off x="330001" y="1461762"/>
        <a:ext cx="2436340" cy="501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782CD-A0FA-455E-8AA4-EC294ABEB2B7}">
      <dsp:nvSpPr>
        <dsp:cNvPr id="0" name=""/>
        <dsp:cNvSpPr/>
      </dsp:nvSpPr>
      <dsp:spPr>
        <a:xfrm>
          <a:off x="1439" y="820415"/>
          <a:ext cx="2530770" cy="2169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E41B2-3CD4-48C1-9D8A-D2AE8EB3D696}">
      <dsp:nvSpPr>
        <dsp:cNvPr id="0" name=""/>
        <dsp:cNvSpPr/>
      </dsp:nvSpPr>
      <dsp:spPr>
        <a:xfrm>
          <a:off x="1439" y="2338833"/>
          <a:ext cx="2530770" cy="52060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Hmyzí hotel</a:t>
          </a:r>
          <a:endParaRPr lang="cs-CZ" sz="2700" kern="1200" dirty="0"/>
        </a:p>
      </dsp:txBody>
      <dsp:txXfrm>
        <a:off x="1439" y="2338833"/>
        <a:ext cx="2530770" cy="520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1DA1E-BF81-438E-8681-354F57EDE2D1}">
      <dsp:nvSpPr>
        <dsp:cNvPr id="0" name=""/>
        <dsp:cNvSpPr/>
      </dsp:nvSpPr>
      <dsp:spPr>
        <a:xfrm>
          <a:off x="426995" y="0"/>
          <a:ext cx="2956009" cy="2533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D3121-7B27-482C-9C04-FDD1A9F5896D}">
      <dsp:nvSpPr>
        <dsp:cNvPr id="0" name=""/>
        <dsp:cNvSpPr/>
      </dsp:nvSpPr>
      <dsp:spPr>
        <a:xfrm>
          <a:off x="426995" y="1773555"/>
          <a:ext cx="2956009" cy="60807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Hmatový chodníček</a:t>
          </a:r>
          <a:endParaRPr lang="cs-CZ" sz="2500" kern="1200" dirty="0"/>
        </a:p>
      </dsp:txBody>
      <dsp:txXfrm>
        <a:off x="426995" y="1773555"/>
        <a:ext cx="2956009" cy="6080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8B5F8-EEA6-4F57-A580-E8739A7E242A}">
      <dsp:nvSpPr>
        <dsp:cNvPr id="0" name=""/>
        <dsp:cNvSpPr/>
      </dsp:nvSpPr>
      <dsp:spPr>
        <a:xfrm>
          <a:off x="426995" y="0"/>
          <a:ext cx="2956009" cy="2533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7C468-61E4-4F70-A7AA-17B1005B5BF2}">
      <dsp:nvSpPr>
        <dsp:cNvPr id="0" name=""/>
        <dsp:cNvSpPr/>
      </dsp:nvSpPr>
      <dsp:spPr>
        <a:xfrm>
          <a:off x="426995" y="1773555"/>
          <a:ext cx="2956009" cy="60807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Skalka s lesními jahodami</a:t>
          </a:r>
          <a:endParaRPr lang="cs-CZ" sz="2000" kern="1200" dirty="0"/>
        </a:p>
      </dsp:txBody>
      <dsp:txXfrm>
        <a:off x="426995" y="1773555"/>
        <a:ext cx="2956009" cy="608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4E0CC-C268-456A-8BB4-89275B2E2677}" type="datetimeFigureOut">
              <a:rPr lang="cs-CZ" smtClean="0"/>
              <a:t>10. 4. 2021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A6F6-0DBE-4581-94A6-35110D0E24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72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10. 4. 2021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10. 4. 2021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10. 4. 2021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10. 4. 2021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10. 4. 2021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10. 4. 2021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10. 4. 2021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10. 4. 2021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10. 4. 2021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46.jpe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ŠKOLNÍ PLÁN EVVO VE SLUNÍČKU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smtClean="0"/>
              <a:t>Environmentální výchova, vzdělávání a osvěta</a:t>
            </a:r>
          </a:p>
          <a:p>
            <a:pPr algn="ctr"/>
            <a:r>
              <a:rPr lang="cs-CZ" sz="2400" dirty="0"/>
              <a:t>p</a:t>
            </a:r>
            <a:r>
              <a:rPr lang="cs-CZ" sz="2400" dirty="0" smtClean="0"/>
              <a:t>rostřednictvím projektu Přírodní zahrada 2018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86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Realizace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Rozdělit </a:t>
            </a:r>
            <a:r>
              <a:rPr lang="cs-CZ" dirty="0"/>
              <a:t>si rodiny do pracovních </a:t>
            </a:r>
            <a:r>
              <a:rPr lang="cs-CZ" dirty="0" smtClean="0"/>
              <a:t>skupin. 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Kolegy </a:t>
            </a:r>
            <a:r>
              <a:rPr lang="cs-CZ" dirty="0"/>
              <a:t>využít jako poradce k jednotlivým budovaným aktivitám, mohou i </a:t>
            </a:r>
            <a:r>
              <a:rPr lang="cs-CZ" dirty="0" smtClean="0"/>
              <a:t>aktivně </a:t>
            </a:r>
            <a:r>
              <a:rPr lang="cs-CZ" dirty="0"/>
              <a:t>pomáhat – je to </a:t>
            </a:r>
            <a:r>
              <a:rPr lang="cs-CZ" dirty="0" smtClean="0"/>
              <a:t>společný </a:t>
            </a:r>
            <a:r>
              <a:rPr lang="cs-CZ" dirty="0"/>
              <a:t>projekt všech </a:t>
            </a:r>
            <a:r>
              <a:rPr lang="cs-CZ" dirty="0" smtClean="0"/>
              <a:t>zúčastněných. </a:t>
            </a:r>
          </a:p>
          <a:p>
            <a:r>
              <a:rPr lang="cs-CZ" dirty="0" smtClean="0"/>
              <a:t> Připravit </a:t>
            </a:r>
            <a:r>
              <a:rPr lang="cs-CZ" dirty="0"/>
              <a:t>zapojení </a:t>
            </a:r>
            <a:r>
              <a:rPr lang="cs-CZ" dirty="0" smtClean="0"/>
              <a:t>dětí </a:t>
            </a:r>
            <a:r>
              <a:rPr lang="cs-CZ" dirty="0"/>
              <a:t>do pracovních činností, pokud jejich zájem opadne, realizovat s nimi naplánovanou </a:t>
            </a:r>
            <a:r>
              <a:rPr lang="cs-CZ" dirty="0" smtClean="0"/>
              <a:t>tvořivou </a:t>
            </a:r>
            <a:r>
              <a:rPr lang="cs-CZ" dirty="0"/>
              <a:t>dílnu ( mít na to jednoho </a:t>
            </a:r>
            <a:r>
              <a:rPr lang="cs-CZ" dirty="0" smtClean="0"/>
              <a:t>člověka zvlášť ). 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Připravit občerstvení </a:t>
            </a:r>
            <a:r>
              <a:rPr lang="cs-CZ" dirty="0"/>
              <a:t>pro všechny </a:t>
            </a:r>
            <a:r>
              <a:rPr lang="cs-CZ" dirty="0" smtClean="0"/>
              <a:t>účastníky </a:t>
            </a:r>
            <a:r>
              <a:rPr lang="cs-CZ" dirty="0"/>
              <a:t>– dostatek jídla a </a:t>
            </a:r>
            <a:r>
              <a:rPr lang="cs-CZ" dirty="0" smtClean="0"/>
              <a:t>hlavně pití. </a:t>
            </a:r>
          </a:p>
          <a:p>
            <a:r>
              <a:rPr lang="cs-CZ" dirty="0" smtClean="0"/>
              <a:t> Připravit odměny </a:t>
            </a:r>
            <a:r>
              <a:rPr lang="cs-CZ" dirty="0"/>
              <a:t>jako </a:t>
            </a:r>
            <a:r>
              <a:rPr lang="cs-CZ" dirty="0" smtClean="0"/>
              <a:t>poděkování </a:t>
            </a:r>
            <a:r>
              <a:rPr lang="cs-CZ" dirty="0"/>
              <a:t>za pomoc s realizací </a:t>
            </a:r>
            <a:r>
              <a:rPr lang="cs-CZ" dirty="0" smtClean="0"/>
              <a:t>projektu.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7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Financování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Svépomocí </a:t>
            </a:r>
            <a:r>
              <a:rPr lang="cs-CZ" sz="2800" dirty="0"/>
              <a:t>za </a:t>
            </a:r>
            <a:r>
              <a:rPr lang="cs-CZ" sz="2800" dirty="0" smtClean="0"/>
              <a:t>spoluúčasti </a:t>
            </a:r>
            <a:r>
              <a:rPr lang="cs-CZ" sz="2800" dirty="0"/>
              <a:t>rodičů – každý </a:t>
            </a:r>
            <a:r>
              <a:rPr lang="cs-CZ" sz="2800" dirty="0" smtClean="0"/>
              <a:t>rodič něco zajistí, případně může </a:t>
            </a:r>
            <a:r>
              <a:rPr lang="cs-CZ" sz="2800" dirty="0"/>
              <a:t>poskytnout </a:t>
            </a:r>
            <a:r>
              <a:rPr lang="cs-CZ" sz="2800" dirty="0" smtClean="0"/>
              <a:t>finanční dar. </a:t>
            </a:r>
            <a:r>
              <a:rPr lang="cs-CZ" sz="2800" dirty="0"/>
              <a:t> </a:t>
            </a:r>
            <a:endParaRPr lang="cs-CZ" sz="2800" dirty="0" smtClean="0"/>
          </a:p>
          <a:p>
            <a:r>
              <a:rPr lang="cs-CZ" sz="2800" dirty="0" smtClean="0"/>
              <a:t>Z </a:t>
            </a:r>
            <a:r>
              <a:rPr lang="cs-CZ" sz="2800" dirty="0"/>
              <a:t>provozního </a:t>
            </a:r>
            <a:r>
              <a:rPr lang="cs-CZ" sz="2800" dirty="0" smtClean="0"/>
              <a:t>rozpočtu </a:t>
            </a:r>
            <a:r>
              <a:rPr lang="cs-CZ" sz="2800" dirty="0"/>
              <a:t>– </a:t>
            </a:r>
            <a:r>
              <a:rPr lang="cs-CZ" sz="2800" dirty="0" smtClean="0"/>
              <a:t>při </a:t>
            </a:r>
            <a:r>
              <a:rPr lang="cs-CZ" sz="2800" dirty="0"/>
              <a:t>jeho </a:t>
            </a:r>
            <a:r>
              <a:rPr lang="cs-CZ" sz="2800" dirty="0" smtClean="0"/>
              <a:t>přípravě dát </a:t>
            </a:r>
            <a:r>
              <a:rPr lang="cs-CZ" sz="2800" dirty="0"/>
              <a:t>požadavek </a:t>
            </a:r>
            <a:r>
              <a:rPr lang="cs-CZ" sz="2800" dirty="0" smtClean="0"/>
              <a:t>našemu zřizovateli </a:t>
            </a:r>
            <a:r>
              <a:rPr lang="cs-CZ" sz="2800" dirty="0"/>
              <a:t>O</a:t>
            </a:r>
            <a:r>
              <a:rPr lang="cs-CZ" sz="2800" dirty="0" smtClean="0"/>
              <a:t>bci Sulice.</a:t>
            </a:r>
          </a:p>
          <a:p>
            <a:r>
              <a:rPr lang="cs-CZ" sz="2800" dirty="0" smtClean="0"/>
              <a:t>Sponzoringem </a:t>
            </a:r>
            <a:r>
              <a:rPr lang="cs-CZ" sz="2800" dirty="0"/>
              <a:t>– </a:t>
            </a:r>
            <a:r>
              <a:rPr lang="cs-CZ" sz="2800" dirty="0" smtClean="0"/>
              <a:t>oslovíme </a:t>
            </a:r>
            <a:r>
              <a:rPr lang="cs-CZ" sz="2800" dirty="0"/>
              <a:t>své partnery, </a:t>
            </a:r>
            <a:r>
              <a:rPr lang="cs-CZ" sz="2800" dirty="0" smtClean="0"/>
              <a:t>kteří </a:t>
            </a:r>
            <a:r>
              <a:rPr lang="cs-CZ" sz="2800" dirty="0"/>
              <a:t>podporují </a:t>
            </a:r>
            <a:r>
              <a:rPr lang="cs-CZ" sz="2800" dirty="0" smtClean="0"/>
              <a:t>naši </a:t>
            </a:r>
            <a:r>
              <a:rPr lang="cs-CZ" sz="2800" dirty="0"/>
              <a:t>činnost, s žádostí o pomoc – je vhodné jim </a:t>
            </a:r>
            <a:r>
              <a:rPr lang="cs-CZ" sz="2800" dirty="0" smtClean="0"/>
              <a:t>předložit nějak </a:t>
            </a:r>
            <a:r>
              <a:rPr lang="cs-CZ" sz="2800" dirty="0"/>
              <a:t>zpracovaný </a:t>
            </a:r>
            <a:r>
              <a:rPr lang="cs-CZ" sz="2800" dirty="0" smtClean="0"/>
              <a:t>projekt.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015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PROJEKT </a:t>
            </a:r>
            <a:r>
              <a:rPr lang="cs-CZ" dirty="0" smtClean="0"/>
              <a:t>PŘÍRODNÍ ZAHRADA 2018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cs-CZ" sz="1800" dirty="0" smtClean="0"/>
              <a:t>Přijďte </a:t>
            </a:r>
            <a:r>
              <a:rPr lang="cs-CZ" sz="1800" dirty="0"/>
              <a:t>nám pomoci </a:t>
            </a:r>
            <a:endParaRPr lang="cs-CZ" sz="1800" dirty="0" smtClean="0"/>
          </a:p>
          <a:p>
            <a:pPr algn="ctr"/>
            <a:r>
              <a:rPr lang="cs-CZ" sz="1800" dirty="0" smtClean="0"/>
              <a:t>vytvořit dětem </a:t>
            </a:r>
          </a:p>
          <a:p>
            <a:pPr algn="ctr"/>
            <a:r>
              <a:rPr lang="cs-CZ" sz="1800" dirty="0" smtClean="0"/>
              <a:t>ještě hezčí </a:t>
            </a:r>
            <a:r>
              <a:rPr lang="cs-CZ" sz="1800" dirty="0"/>
              <a:t>prostředí pro hru, ale i </a:t>
            </a:r>
            <a:r>
              <a:rPr lang="cs-CZ" sz="1800" dirty="0" smtClean="0"/>
              <a:t>učení </a:t>
            </a:r>
            <a:r>
              <a:rPr lang="cs-CZ" sz="1800" dirty="0"/>
              <a:t>hrou </a:t>
            </a:r>
            <a:endParaRPr lang="cs-CZ" sz="1800" dirty="0" smtClean="0"/>
          </a:p>
          <a:p>
            <a:pPr algn="ctr"/>
            <a:r>
              <a:rPr lang="cs-CZ" sz="1600" b="1" dirty="0" smtClean="0">
                <a:latin typeface="Antique Olive Compact" panose="020B0904030504030204" pitchFamily="34" charset="0"/>
              </a:rPr>
              <a:t>dne2.KVěTNA 2018 VE 14.00-17:00 HOD</a:t>
            </a:r>
            <a:r>
              <a:rPr lang="cs-CZ" sz="1500" b="1" dirty="0"/>
              <a:t>. </a:t>
            </a:r>
            <a:endParaRPr lang="cs-CZ" sz="1500" b="1" dirty="0" smtClean="0"/>
          </a:p>
          <a:p>
            <a:pPr algn="ctr"/>
            <a:r>
              <a:rPr lang="cs-CZ" sz="1800" dirty="0" smtClean="0"/>
              <a:t>na zahradě MŠ Sluníčko.</a:t>
            </a:r>
          </a:p>
          <a:p>
            <a:pPr algn="ctr"/>
            <a:r>
              <a:rPr lang="cs-CZ" sz="1800" dirty="0" smtClean="0"/>
              <a:t>Budeme tvořit: </a:t>
            </a:r>
          </a:p>
          <a:p>
            <a:pPr algn="ctr"/>
            <a:r>
              <a:rPr lang="cs-CZ" sz="1800" dirty="0" smtClean="0"/>
              <a:t>-hotel </a:t>
            </a:r>
            <a:r>
              <a:rPr lang="cs-CZ" sz="1800" dirty="0"/>
              <a:t>pro </a:t>
            </a:r>
            <a:r>
              <a:rPr lang="cs-CZ" sz="1800" dirty="0" smtClean="0"/>
              <a:t>hmyz</a:t>
            </a:r>
          </a:p>
          <a:p>
            <a:pPr algn="ctr"/>
            <a:r>
              <a:rPr lang="cs-CZ" sz="1800" dirty="0" smtClean="0"/>
              <a:t>-kompost, ohniště</a:t>
            </a:r>
          </a:p>
          <a:p>
            <a:pPr algn="ctr"/>
            <a:r>
              <a:rPr lang="cs-CZ" sz="1800" dirty="0" smtClean="0"/>
              <a:t> </a:t>
            </a:r>
            <a:r>
              <a:rPr lang="cs-CZ" sz="1800" dirty="0"/>
              <a:t>-hmatovou stezku </a:t>
            </a:r>
            <a:endParaRPr lang="cs-CZ" sz="1800" dirty="0" smtClean="0"/>
          </a:p>
          <a:p>
            <a:pPr algn="ctr"/>
            <a:r>
              <a:rPr lang="cs-CZ" sz="1800" dirty="0" smtClean="0"/>
              <a:t>-jahodníkový záhon a vyvýšený zeleninový záhon</a:t>
            </a:r>
          </a:p>
          <a:p>
            <a:pPr algn="ctr"/>
            <a:r>
              <a:rPr lang="cs-CZ" sz="1800" dirty="0" smtClean="0"/>
              <a:t>-bylinkovou </a:t>
            </a:r>
            <a:r>
              <a:rPr lang="cs-CZ" sz="1800" dirty="0"/>
              <a:t>zahrádku </a:t>
            </a:r>
          </a:p>
          <a:p>
            <a:pPr algn="ctr"/>
            <a:r>
              <a:rPr lang="cs-CZ" sz="1800" dirty="0" smtClean="0"/>
              <a:t>-kládu na sezení</a:t>
            </a:r>
          </a:p>
          <a:p>
            <a:pPr marL="285750" indent="-285750" algn="ctr">
              <a:buFontTx/>
              <a:buChar char="-"/>
            </a:pPr>
            <a:r>
              <a:rPr lang="cs-CZ" sz="1800" dirty="0" smtClean="0"/>
              <a:t>-sázet rybíz, angrešt, maliny</a:t>
            </a:r>
          </a:p>
          <a:p>
            <a:pPr marL="285750" indent="-285750" algn="ctr">
              <a:buFontTx/>
              <a:buChar char="-"/>
            </a:pPr>
            <a:r>
              <a:rPr lang="cs-CZ" sz="1800" dirty="0" smtClean="0"/>
              <a:t>-rozcestník světových stran a metropolí a další.</a:t>
            </a:r>
          </a:p>
          <a:p>
            <a:pPr algn="ctr"/>
            <a:r>
              <a:rPr lang="cs-CZ" sz="1800" dirty="0" smtClean="0"/>
              <a:t>S </a:t>
            </a:r>
            <a:r>
              <a:rPr lang="cs-CZ" sz="1800" dirty="0"/>
              <a:t>sebou </a:t>
            </a:r>
            <a:r>
              <a:rPr lang="cs-CZ" sz="1800" dirty="0" smtClean="0"/>
              <a:t>(kdo </a:t>
            </a:r>
            <a:r>
              <a:rPr lang="cs-CZ" sz="1800" dirty="0"/>
              <a:t>má možnost) </a:t>
            </a:r>
            <a:r>
              <a:rPr lang="cs-CZ" sz="1800" dirty="0" smtClean="0"/>
              <a:t>rýč </a:t>
            </a:r>
            <a:r>
              <a:rPr lang="cs-CZ" sz="1800" dirty="0"/>
              <a:t>nebo lopatu, motyku</a:t>
            </a:r>
            <a:r>
              <a:rPr lang="cs-CZ" sz="1800" dirty="0" smtClean="0"/>
              <a:t>, krumpáč, pilku, zahradní nůžky</a:t>
            </a:r>
            <a:r>
              <a:rPr lang="cs-CZ" sz="1800" dirty="0"/>
              <a:t>. Zelené plastové </a:t>
            </a:r>
            <a:r>
              <a:rPr lang="cs-CZ" sz="1800" dirty="0" smtClean="0"/>
              <a:t>láhve.</a:t>
            </a:r>
          </a:p>
          <a:p>
            <a:pPr algn="ctr"/>
            <a:r>
              <a:rPr lang="cs-CZ" sz="1800" dirty="0" smtClean="0"/>
              <a:t>Občerstvení zajištěno. Děkujeme </a:t>
            </a:r>
            <a:r>
              <a:rPr lang="cs-CZ" sz="1800" dirty="0"/>
              <a:t>a </a:t>
            </a:r>
            <a:r>
              <a:rPr lang="cs-CZ" sz="1800" dirty="0" smtClean="0"/>
              <a:t>těšíme </a:t>
            </a:r>
            <a:r>
              <a:rPr lang="cs-CZ" sz="1800" dirty="0"/>
              <a:t>se na Vás.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 smtClean="0"/>
              <a:t>Krteček s kamarády také pomáhají.</a:t>
            </a:r>
            <a:endParaRPr lang="cs-CZ" sz="2400" dirty="0"/>
          </a:p>
        </p:txBody>
      </p:sp>
      <p:pic>
        <p:nvPicPr>
          <p:cNvPr id="1027" name="Picture 3" descr="C:\Users\Vendulka\AppData\Local\Microsoft\Windows\INetCache\IE\WAMQDIA3\el-topo-krtek-lee-un-libr_518b7c65cb95c-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396044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PŘÍRODNÍ ZAHRADA 2018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Tahoma"/>
              </a:rPr>
              <a:t>Děti si hrají a učí se v úzkém kontaktu s přírodou.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r="59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95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AKTIVITY PODPORUJÍCÍ EVVO V MŠ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TŘÍDNÍ </a:t>
            </a:r>
            <a:r>
              <a:rPr lang="cs-CZ" dirty="0"/>
              <a:t>PRAVIDLA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pravidla </a:t>
            </a:r>
            <a:r>
              <a:rPr lang="cs-CZ" dirty="0"/>
              <a:t>soužití dětí ve třídě </a:t>
            </a:r>
          </a:p>
          <a:p>
            <a:pPr marL="0" indent="0">
              <a:buNone/>
            </a:pPr>
            <a:r>
              <a:rPr lang="cs-CZ" dirty="0" smtClean="0"/>
              <a:t>TŘÍDNÍ </a:t>
            </a:r>
            <a:r>
              <a:rPr lang="cs-CZ" dirty="0"/>
              <a:t>RITUÁLY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ranní </a:t>
            </a:r>
            <a:r>
              <a:rPr lang="cs-CZ" dirty="0"/>
              <a:t>přivítání v komunitním kruhu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vítání </a:t>
            </a:r>
            <a:r>
              <a:rPr lang="cs-CZ" dirty="0"/>
              <a:t>a loučení podáním ruky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společná </a:t>
            </a:r>
            <a:r>
              <a:rPr lang="cs-CZ" dirty="0"/>
              <a:t>oslava narozenin dětí 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TŘÍDNÍ </a:t>
            </a:r>
            <a:r>
              <a:rPr lang="cs-CZ" dirty="0"/>
              <a:t>TRADICE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společné </a:t>
            </a:r>
            <a:r>
              <a:rPr lang="cs-CZ" dirty="0"/>
              <a:t>posezení </a:t>
            </a:r>
            <a:r>
              <a:rPr lang="cs-CZ" dirty="0" smtClean="0"/>
              <a:t>u Vánočního stromečku a Tvořivé dílničky s rodiči, třídění odpadu do barevných nádob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0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Barevný týden v Motýlcích</a:t>
            </a:r>
            <a:endParaRPr lang="cs-CZ" sz="4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83" y="1935163"/>
            <a:ext cx="7826633" cy="4389437"/>
          </a:xfrm>
        </p:spPr>
      </p:pic>
    </p:spTree>
    <p:extLst>
      <p:ext uri="{BB962C8B-B14F-4D97-AF65-F5344CB8AC3E}">
        <p14:creationId xmlns:p14="http://schemas.microsoft.com/office/powerpoint/2010/main" val="36535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NÁVŠTĚVY EKO AKTIVIT V OKOLÍ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</a:t>
            </a:r>
            <a:r>
              <a:rPr lang="cs-CZ" dirty="0" smtClean="0"/>
              <a:t>xkurze </a:t>
            </a:r>
            <a:r>
              <a:rPr lang="cs-CZ" dirty="0"/>
              <a:t>do </a:t>
            </a:r>
            <a:r>
              <a:rPr lang="cs-CZ" dirty="0" smtClean="0"/>
              <a:t>rodinné farmy Mikoláš v Krhanicích.</a:t>
            </a:r>
          </a:p>
          <a:p>
            <a:r>
              <a:rPr lang="cs-CZ" dirty="0"/>
              <a:t>E</a:t>
            </a:r>
            <a:r>
              <a:rPr lang="cs-CZ" dirty="0" smtClean="0"/>
              <a:t>xkurze </a:t>
            </a:r>
            <a:r>
              <a:rPr lang="cs-CZ" dirty="0"/>
              <a:t>na </a:t>
            </a:r>
            <a:r>
              <a:rPr lang="cs-CZ" dirty="0" smtClean="0"/>
              <a:t>Usedlost Medník - zemědělsko-řemeslné </a:t>
            </a:r>
            <a:r>
              <a:rPr lang="cs-CZ" dirty="0"/>
              <a:t>hospodářství </a:t>
            </a:r>
            <a:r>
              <a:rPr lang="cs-CZ" dirty="0" smtClean="0"/>
              <a:t>malorolníka.</a:t>
            </a:r>
          </a:p>
          <a:p>
            <a:r>
              <a:rPr lang="cs-CZ" dirty="0"/>
              <a:t>E</a:t>
            </a:r>
            <a:r>
              <a:rPr lang="cs-CZ" dirty="0" smtClean="0"/>
              <a:t>xkurze do Včelího světa v Hulicích.</a:t>
            </a:r>
          </a:p>
          <a:p>
            <a:r>
              <a:rPr lang="cs-CZ" dirty="0"/>
              <a:t>E</a:t>
            </a:r>
            <a:r>
              <a:rPr lang="cs-CZ" dirty="0" smtClean="0"/>
              <a:t>xkurze </a:t>
            </a:r>
            <a:r>
              <a:rPr lang="cs-CZ" dirty="0"/>
              <a:t>do </a:t>
            </a:r>
            <a:r>
              <a:rPr lang="cs-CZ" dirty="0" smtClean="0"/>
              <a:t>Farma parku Soběhrdy.</a:t>
            </a:r>
          </a:p>
          <a:p>
            <a:r>
              <a:rPr lang="cs-CZ" dirty="0" smtClean="0"/>
              <a:t>Exkurze do Vodního domu u nádrže Švihov a Želivky.</a:t>
            </a:r>
          </a:p>
          <a:p>
            <a:r>
              <a:rPr lang="cs-CZ" dirty="0" smtClean="0"/>
              <a:t>Exkurze do Podblanického ekocentra a </a:t>
            </a:r>
            <a:r>
              <a:rPr lang="cs-CZ" dirty="0" err="1" smtClean="0"/>
              <a:t>paraZOO</a:t>
            </a:r>
            <a:r>
              <a:rPr lang="cs-CZ" dirty="0" smtClean="0"/>
              <a:t> ve Vlašimi.</a:t>
            </a:r>
          </a:p>
          <a:p>
            <a:r>
              <a:rPr lang="cs-CZ" dirty="0" smtClean="0"/>
              <a:t>Výprava do </a:t>
            </a:r>
            <a:r>
              <a:rPr lang="cs-CZ" dirty="0" err="1" smtClean="0"/>
              <a:t>Štiřínského</a:t>
            </a:r>
            <a:r>
              <a:rPr lang="cs-CZ" dirty="0" smtClean="0"/>
              <a:t> a Průhonického </a:t>
            </a:r>
            <a:r>
              <a:rPr lang="cs-CZ" smtClean="0"/>
              <a:t>parku.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180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PRO RODINY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Výtvarná rodinná soutěž. </a:t>
            </a: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Projekt Skutečně zdravá školka – zdravé vaření, zdravá strava, besedy, setkávání akční skupiny.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Světový </a:t>
            </a:r>
            <a:r>
              <a:rPr lang="cs-CZ" sz="2400" dirty="0"/>
              <a:t>den </a:t>
            </a:r>
            <a:r>
              <a:rPr lang="cs-CZ" sz="2400" dirty="0" smtClean="0"/>
              <a:t>Země aneb Ukliďme svět – úklid nejbližšího okolí školky.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Charitativní projekt </a:t>
            </a:r>
            <a:r>
              <a:rPr lang="cs-CZ" sz="2400" dirty="0"/>
              <a:t>Sněhuláci pro </a:t>
            </a:r>
            <a:r>
              <a:rPr lang="cs-CZ" sz="2400" dirty="0" smtClean="0"/>
              <a:t>Afriku a sběr dětského ošacení a hraček pro Domov </a:t>
            </a:r>
            <a:r>
              <a:rPr lang="cs-CZ" sz="2400" dirty="0" err="1" smtClean="0"/>
              <a:t>Sue</a:t>
            </a:r>
            <a:r>
              <a:rPr lang="cs-CZ" sz="2400" dirty="0" smtClean="0"/>
              <a:t> </a:t>
            </a:r>
            <a:r>
              <a:rPr lang="cs-CZ" sz="2400" dirty="0" err="1" smtClean="0"/>
              <a:t>Ryder</a:t>
            </a:r>
            <a:r>
              <a:rPr lang="cs-CZ" sz="2400" dirty="0" smtClean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S</a:t>
            </a:r>
            <a:r>
              <a:rPr lang="cs-CZ" sz="2400" dirty="0" smtClean="0"/>
              <a:t>běr papíru</a:t>
            </a:r>
            <a:r>
              <a:rPr lang="cs-CZ" sz="2400" dirty="0"/>
              <a:t> </a:t>
            </a:r>
            <a:r>
              <a:rPr lang="cs-CZ" sz="2400" dirty="0" smtClean="0"/>
              <a:t>s Pražskými službami – 2x ročně.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Celoroční projekt </a:t>
            </a:r>
            <a:r>
              <a:rPr lang="cs-CZ" sz="2400" dirty="0" err="1" smtClean="0"/>
              <a:t>Recyklohraní</a:t>
            </a:r>
            <a:r>
              <a:rPr lang="cs-CZ" sz="2400" dirty="0" smtClean="0"/>
              <a:t> – sběr drobných vysloužilých elektrospotřebičů a baterií.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Světový </a:t>
            </a:r>
            <a:r>
              <a:rPr lang="cs-CZ" sz="2400" dirty="0"/>
              <a:t>den stromů – </a:t>
            </a:r>
            <a:r>
              <a:rPr lang="cs-CZ" sz="2400" dirty="0" smtClean="0"/>
              <a:t>společná vycházka do lesa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425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Ukliďme </a:t>
            </a:r>
            <a:r>
              <a:rPr lang="cs-CZ" dirty="0"/>
              <a:t>svět –19.9. - celá školka uklízí </a:t>
            </a:r>
            <a:endParaRPr lang="cs-CZ" dirty="0" smtClean="0"/>
          </a:p>
          <a:p>
            <a:r>
              <a:rPr lang="cs-CZ" dirty="0" smtClean="0"/>
              <a:t>Měsíc </a:t>
            </a:r>
            <a:r>
              <a:rPr lang="cs-CZ" dirty="0"/>
              <a:t>tradic – v </a:t>
            </a:r>
            <a:r>
              <a:rPr lang="cs-CZ" dirty="0" smtClean="0"/>
              <a:t>prosinci. </a:t>
            </a:r>
          </a:p>
          <a:p>
            <a:r>
              <a:rPr lang="cs-CZ" dirty="0" smtClean="0"/>
              <a:t>Den </a:t>
            </a:r>
            <a:r>
              <a:rPr lang="cs-CZ" dirty="0"/>
              <a:t>slunce – 3.5. – školní výtvarná vernisáž, Sluníčkový </a:t>
            </a:r>
            <a:r>
              <a:rPr lang="cs-CZ" dirty="0" smtClean="0"/>
              <a:t>den. </a:t>
            </a:r>
          </a:p>
          <a:p>
            <a:r>
              <a:rPr lang="cs-CZ" dirty="0" smtClean="0"/>
              <a:t>Světový </a:t>
            </a:r>
            <a:r>
              <a:rPr lang="cs-CZ" dirty="0"/>
              <a:t>den vody 22.3. – „Otvírání studánky</a:t>
            </a:r>
            <a:r>
              <a:rPr lang="cs-CZ" dirty="0" smtClean="0"/>
              <a:t>“. </a:t>
            </a:r>
          </a:p>
          <a:p>
            <a:r>
              <a:rPr lang="cs-CZ" dirty="0" smtClean="0"/>
              <a:t>Světový </a:t>
            </a:r>
            <a:r>
              <a:rPr lang="cs-CZ" dirty="0"/>
              <a:t>den zdraví – 7.4. – návštěva solné jeskyně, projekt „Žijeme zdravě</a:t>
            </a:r>
            <a:r>
              <a:rPr lang="cs-CZ" dirty="0" smtClean="0"/>
              <a:t>“.</a:t>
            </a:r>
          </a:p>
          <a:p>
            <a:r>
              <a:rPr lang="cs-CZ" dirty="0" smtClean="0"/>
              <a:t>Den </a:t>
            </a:r>
            <a:r>
              <a:rPr lang="cs-CZ" dirty="0"/>
              <a:t>výživy 16.10. -„</a:t>
            </a:r>
            <a:r>
              <a:rPr lang="cs-CZ" dirty="0" err="1"/>
              <a:t>Bramboriáda</a:t>
            </a:r>
            <a:r>
              <a:rPr lang="cs-CZ" dirty="0" smtClean="0"/>
              <a:t>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9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EKO KOUTKY V MŠ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péče </a:t>
            </a:r>
            <a:r>
              <a:rPr lang="cs-CZ" dirty="0"/>
              <a:t>o zvíře v MŠ, vytvoření správných podmínek k </a:t>
            </a:r>
            <a:r>
              <a:rPr lang="cs-CZ" dirty="0" smtClean="0"/>
              <a:t>životu, </a:t>
            </a:r>
          </a:p>
          <a:p>
            <a:r>
              <a:rPr lang="cs-CZ" dirty="0" smtClean="0"/>
              <a:t>péče </a:t>
            </a:r>
            <a:r>
              <a:rPr lang="cs-CZ" dirty="0"/>
              <a:t>o ptáčky v zimě – sypání do budky na zahradě </a:t>
            </a:r>
            <a:r>
              <a:rPr lang="cs-CZ" dirty="0" smtClean="0"/>
              <a:t>MŠ,</a:t>
            </a:r>
          </a:p>
          <a:p>
            <a:pPr marL="0" indent="0">
              <a:buNone/>
            </a:pPr>
            <a:r>
              <a:rPr lang="cs-CZ" dirty="0" smtClean="0"/>
              <a:t>                       </a:t>
            </a:r>
            <a:r>
              <a:rPr lang="cs-CZ" sz="3200" b="1" dirty="0" smtClean="0">
                <a:solidFill>
                  <a:srgbClr val="0070C0"/>
                </a:solidFill>
                <a:latin typeface="+mj-lt"/>
              </a:rPr>
              <a:t>PŘÍRODNÍ </a:t>
            </a:r>
            <a:r>
              <a:rPr lang="cs-CZ" sz="3200" b="1" dirty="0">
                <a:solidFill>
                  <a:srgbClr val="0070C0"/>
                </a:solidFill>
                <a:latin typeface="+mj-lt"/>
              </a:rPr>
              <a:t>ZAHRADA </a:t>
            </a:r>
            <a:endParaRPr lang="cs-CZ" sz="32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cs-CZ" dirty="0" smtClean="0"/>
              <a:t>péče </a:t>
            </a:r>
            <a:r>
              <a:rPr lang="cs-CZ" dirty="0"/>
              <a:t>jednotlivých tříd o zahradu MŠ – zalévání, </a:t>
            </a:r>
            <a:r>
              <a:rPr lang="cs-CZ" dirty="0" smtClean="0"/>
              <a:t>pletí,</a:t>
            </a:r>
          </a:p>
          <a:p>
            <a:r>
              <a:rPr lang="cs-CZ" dirty="0" smtClean="0"/>
              <a:t>sběr </a:t>
            </a:r>
            <a:r>
              <a:rPr lang="cs-CZ" dirty="0"/>
              <a:t>bylin a jejich </a:t>
            </a:r>
            <a:r>
              <a:rPr lang="cs-CZ" dirty="0" smtClean="0"/>
              <a:t>sušení,</a:t>
            </a:r>
          </a:p>
          <a:p>
            <a:r>
              <a:rPr lang="cs-CZ" dirty="0" smtClean="0"/>
              <a:t>sběr </a:t>
            </a:r>
            <a:r>
              <a:rPr lang="cs-CZ" dirty="0"/>
              <a:t>plodů a jejich zamražení, sušení či </a:t>
            </a:r>
            <a:r>
              <a:rPr lang="cs-CZ" dirty="0" smtClean="0"/>
              <a:t>kompotování.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7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EVVO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„Výchova, osvěta a vzdělávání se provádějí tak, aby vedly k myšlení a jednání, které je v souladu s principem trvale udržitelného rozvoje, k vědomí odpovědnosti za udržení kvality životního prostředí a jeho jednotlivých složek a k úctě k životu ve všech jeho formách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081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EKOLOGIZACE PROVOZU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třídění </a:t>
            </a:r>
            <a:r>
              <a:rPr lang="cs-CZ" dirty="0"/>
              <a:t>odpadu – </a:t>
            </a:r>
            <a:r>
              <a:rPr lang="cs-CZ" dirty="0" err="1"/>
              <a:t>baterkožrout</a:t>
            </a:r>
            <a:r>
              <a:rPr lang="cs-CZ" dirty="0"/>
              <a:t>, </a:t>
            </a:r>
            <a:r>
              <a:rPr lang="cs-CZ" dirty="0" smtClean="0"/>
              <a:t>plasty</a:t>
            </a:r>
            <a:r>
              <a:rPr lang="cs-CZ" dirty="0"/>
              <a:t>, papír, bio, </a:t>
            </a:r>
            <a:r>
              <a:rPr lang="cs-CZ" dirty="0" smtClean="0"/>
              <a:t>ostatní, </a:t>
            </a:r>
          </a:p>
          <a:p>
            <a:r>
              <a:rPr lang="cs-CZ" dirty="0" smtClean="0"/>
              <a:t>úspory </a:t>
            </a:r>
            <a:r>
              <a:rPr lang="cs-CZ" dirty="0"/>
              <a:t>energie a vody – trvalé vedení dětí i osobní příklad zaměstnanců </a:t>
            </a:r>
            <a:r>
              <a:rPr lang="cs-CZ" dirty="0" smtClean="0"/>
              <a:t>školy, </a:t>
            </a:r>
          </a:p>
          <a:p>
            <a:r>
              <a:rPr lang="cs-CZ" dirty="0" smtClean="0"/>
              <a:t>používání </a:t>
            </a:r>
            <a:r>
              <a:rPr lang="cs-CZ" dirty="0"/>
              <a:t>ekologických </a:t>
            </a:r>
            <a:r>
              <a:rPr lang="cs-CZ" dirty="0" smtClean="0"/>
              <a:t>přípravků, 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ZAPOJENÍ </a:t>
            </a:r>
            <a:r>
              <a:rPr lang="cs-CZ" dirty="0"/>
              <a:t>DO SÍTĚ „MRKVIČKA</a:t>
            </a:r>
            <a:r>
              <a:rPr lang="cs-CZ" dirty="0" smtClean="0"/>
              <a:t>“, 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ZAPOJENÍ </a:t>
            </a:r>
            <a:r>
              <a:rPr lang="cs-CZ" dirty="0"/>
              <a:t>V PROJEKTU „EKOŠKOLA</a:t>
            </a:r>
            <a:r>
              <a:rPr lang="cs-CZ" dirty="0" smtClean="0"/>
              <a:t>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9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ÚČAST NA NAUČNÝCH PROGRAMECH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ávštěva v Ekocentru, </a:t>
            </a:r>
            <a:r>
              <a:rPr lang="cs-CZ" dirty="0" err="1" smtClean="0"/>
              <a:t>ParaZOO</a:t>
            </a:r>
            <a:r>
              <a:rPr lang="cs-CZ" dirty="0" smtClean="0"/>
              <a:t> a  Českém svazu ochránců přírody ve Vlašimi.</a:t>
            </a:r>
          </a:p>
          <a:p>
            <a:r>
              <a:rPr lang="cs-CZ" dirty="0" smtClean="0"/>
              <a:t>Návštěva Planetária </a:t>
            </a:r>
            <a:r>
              <a:rPr lang="cs-CZ" dirty="0"/>
              <a:t>v </a:t>
            </a:r>
            <a:r>
              <a:rPr lang="cs-CZ" dirty="0" smtClean="0"/>
              <a:t>Praze.</a:t>
            </a:r>
          </a:p>
          <a:p>
            <a:r>
              <a:rPr lang="cs-CZ" dirty="0" smtClean="0"/>
              <a:t>Muzeum Říčany s programem ve školce.</a:t>
            </a:r>
          </a:p>
          <a:p>
            <a:r>
              <a:rPr lang="cs-CZ" dirty="0" smtClean="0"/>
              <a:t>Návštěva Hvězdárny v Ondřejově.</a:t>
            </a:r>
          </a:p>
          <a:p>
            <a:r>
              <a:rPr lang="cs-CZ" dirty="0" smtClean="0"/>
              <a:t>Mobilní planetárium ve školce.</a:t>
            </a:r>
          </a:p>
          <a:p>
            <a:r>
              <a:rPr lang="cs-CZ" dirty="0" smtClean="0"/>
              <a:t>Návštěva ZOO Praha, ZOO Plzeň.</a:t>
            </a:r>
          </a:p>
          <a:p>
            <a:r>
              <a:rPr lang="cs-CZ" dirty="0" smtClean="0"/>
              <a:t>Návštěva Botanické zahrady Praha a Plzeň.</a:t>
            </a:r>
          </a:p>
          <a:p>
            <a:r>
              <a:rPr lang="cs-CZ" dirty="0" smtClean="0"/>
              <a:t>Společnost ORNITA s dravci ve školce.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3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Návrh přírodních prvků na zahradu u </a:t>
            </a:r>
            <a:r>
              <a:rPr lang="cs-CZ" dirty="0" err="1" smtClean="0"/>
              <a:t>Mravenečků</a:t>
            </a:r>
            <a:endParaRPr lang="cs-CZ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884845873"/>
              </p:ext>
            </p:extLst>
          </p:nvPr>
        </p:nvGraphicFramePr>
        <p:xfrm>
          <a:off x="539552" y="1988840"/>
          <a:ext cx="3672408" cy="247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204809748"/>
              </p:ext>
            </p:extLst>
          </p:nvPr>
        </p:nvGraphicFramePr>
        <p:xfrm>
          <a:off x="4283968" y="1988840"/>
          <a:ext cx="3810000" cy="253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727004309"/>
              </p:ext>
            </p:extLst>
          </p:nvPr>
        </p:nvGraphicFramePr>
        <p:xfrm>
          <a:off x="1331640" y="4593446"/>
          <a:ext cx="3204392" cy="2130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741615268"/>
              </p:ext>
            </p:extLst>
          </p:nvPr>
        </p:nvGraphicFramePr>
        <p:xfrm>
          <a:off x="5220072" y="4653136"/>
          <a:ext cx="309634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5587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063963"/>
              </p:ext>
            </p:extLst>
          </p:nvPr>
        </p:nvGraphicFramePr>
        <p:xfrm>
          <a:off x="467544" y="836712"/>
          <a:ext cx="253365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79166854"/>
              </p:ext>
            </p:extLst>
          </p:nvPr>
        </p:nvGraphicFramePr>
        <p:xfrm>
          <a:off x="4716016" y="1052736"/>
          <a:ext cx="3810000" cy="253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11376075"/>
              </p:ext>
            </p:extLst>
          </p:nvPr>
        </p:nvGraphicFramePr>
        <p:xfrm>
          <a:off x="2483768" y="4077072"/>
          <a:ext cx="3810000" cy="253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8429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Návrh přírodních prvků na zahradu u </a:t>
            </a:r>
            <a:r>
              <a:rPr lang="cs-CZ" dirty="0" smtClean="0"/>
              <a:t>Motýlků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3" y="1753503"/>
            <a:ext cx="2376264" cy="423381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16832"/>
            <a:ext cx="2284595" cy="40704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27584" y="5517232"/>
            <a:ext cx="219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Smyslový chodníček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84347" y="1943488"/>
            <a:ext cx="136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Motýlárium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7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 ještě: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478306" cy="195222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31268"/>
            <a:ext cx="3096344" cy="23222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21088"/>
            <a:ext cx="3233936" cy="242545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87624" y="3717032"/>
            <a:ext cx="180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Hmyzí domeček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40152" y="2032827"/>
            <a:ext cx="180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Pítko pro ptáčky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20412" y="5949280"/>
            <a:ext cx="207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Dřevěný kontejner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      Zahradní prvky – Včeličky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42514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Přírodní materiály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9" y="1935163"/>
            <a:ext cx="7703461" cy="4389437"/>
          </a:xfrm>
        </p:spPr>
      </p:pic>
    </p:spTree>
    <p:extLst>
      <p:ext uri="{BB962C8B-B14F-4D97-AF65-F5344CB8AC3E}">
        <p14:creationId xmlns:p14="http://schemas.microsoft.com/office/powerpoint/2010/main" val="17827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Motýlí keř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984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Co by se líbilo Beruškám?</a:t>
            </a:r>
            <a:br>
              <a:rPr lang="cs-CZ" dirty="0" smtClean="0"/>
            </a:br>
            <a:r>
              <a:rPr lang="cs-CZ" dirty="0" smtClean="0"/>
              <a:t>Stezka bosých nohou…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3239921" cy="242994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7" y="1988840"/>
            <a:ext cx="3298522" cy="24239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09120"/>
            <a:ext cx="3760101" cy="2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VÝCHOVA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zvyšuje povědomí a informovanost veřejnosti o otázkách   životního prostředí</a:t>
            </a:r>
          </a:p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učí jednotlivce kritickému myšlení.</a:t>
            </a:r>
          </a:p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umožňuje jednotlivcům zkoumat otázky životního prostředí, zapojit se do řešení problémů, a přijmout opatření ke zlepšení životního prostředí</a:t>
            </a:r>
          </a:p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rozvíjí rozhodovací dovednost</a:t>
            </a:r>
          </a:p>
        </p:txBody>
      </p:sp>
    </p:spTree>
    <p:extLst>
      <p:ext uri="{BB962C8B-B14F-4D97-AF65-F5344CB8AC3E}">
        <p14:creationId xmlns:p14="http://schemas.microsoft.com/office/powerpoint/2010/main" val="40098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Kompost na biologický odpad</a:t>
            </a:r>
            <a:br>
              <a:rPr lang="cs-CZ" dirty="0"/>
            </a:br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3898776" cy="2817844"/>
          </a:xfrm>
        </p:spPr>
      </p:pic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420888"/>
            <a:ext cx="3657600" cy="2762395"/>
          </a:xfrm>
        </p:spPr>
      </p:pic>
    </p:spTree>
    <p:extLst>
      <p:ext uri="{BB962C8B-B14F-4D97-AF65-F5344CB8AC3E}">
        <p14:creationId xmlns:p14="http://schemas.microsoft.com/office/powerpoint/2010/main" val="36231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04602" y="692696"/>
            <a:ext cx="8210190" cy="107136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Domeček pro hmyz </a:t>
            </a:r>
            <a:br>
              <a:rPr lang="cs-CZ" dirty="0" smtClean="0"/>
            </a:br>
            <a:r>
              <a:rPr lang="cs-CZ" dirty="0" smtClean="0"/>
              <a:t>a bylinková spirála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4038600" cy="302895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700620" cy="3700620"/>
          </a:xfrm>
        </p:spPr>
      </p:pic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0" y="1855788"/>
            <a:ext cx="4040188" cy="658812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4294967295"/>
          </p:nvPr>
        </p:nvSpPr>
        <p:spPr>
          <a:xfrm>
            <a:off x="5102225" y="1860550"/>
            <a:ext cx="4041775" cy="654050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3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Chování slepiček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5104"/>
            <a:ext cx="3043039" cy="227934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26350"/>
            <a:ext cx="4512104" cy="338407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264024" cy="21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0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87208" cy="1800200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Využití zahradního altánku k výuce </a:t>
            </a:r>
            <a:r>
              <a:rPr lang="cs-CZ" sz="3600" dirty="0" err="1" smtClean="0"/>
              <a:t>enviromentální</a:t>
            </a:r>
            <a:r>
              <a:rPr lang="cs-CZ" sz="3600" dirty="0" smtClean="0"/>
              <a:t> výchovy na čerstvém vzduchu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r>
              <a:rPr lang="cs-CZ" dirty="0" smtClean="0"/>
              <a:t>Dovybavení altánu o stoly</a:t>
            </a:r>
          </a:p>
          <a:p>
            <a:r>
              <a:rPr lang="cs-CZ" dirty="0" smtClean="0"/>
              <a:t>Prostor uprostřed altánu (sloup), ve kterém by byly uloženy přírodniny a pomůcky pro součást výchovy (ten prostor se musí ještě vymyslet </a:t>
            </a:r>
            <a:r>
              <a:rPr lang="cs-CZ" dirty="0" smtClean="0">
                <a:sym typeface="Wingdings" panose="05000000000000000000" pitchFamily="2" charset="2"/>
              </a:rPr>
              <a:t>)</a:t>
            </a:r>
            <a:endParaRPr lang="cs-CZ" dirty="0" smtClean="0"/>
          </a:p>
          <a:p>
            <a:r>
              <a:rPr lang="cs-CZ" dirty="0" smtClean="0"/>
              <a:t>Ukázky listů, zatavených ve folii (dub, buk, habr…)</a:t>
            </a:r>
          </a:p>
          <a:p>
            <a:r>
              <a:rPr lang="cs-CZ" dirty="0" smtClean="0"/>
              <a:t>Vytvoření herbáře (ve foliích – šanon)</a:t>
            </a:r>
          </a:p>
          <a:p>
            <a:r>
              <a:rPr lang="cs-CZ" dirty="0" smtClean="0"/>
              <a:t>Šanon s českou faunou (obrázky z časopisů, kalendářů…)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6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6545" y="476672"/>
            <a:ext cx="8280920" cy="1470025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DEN </a:t>
            </a:r>
            <a:r>
              <a:rPr lang="cs-CZ" sz="4400" dirty="0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OTEVŘENÝCH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 DVEŘÍ</a:t>
            </a:r>
            <a:endParaRPr lang="cs-CZ" dirty="0">
              <a:solidFill>
                <a:schemeClr val="tx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1844824"/>
            <a:ext cx="6400800" cy="1118926"/>
          </a:xfrm>
        </p:spPr>
        <p:txBody>
          <a:bodyPr>
            <a:norm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Magneto" panose="04030805050802020D02" pitchFamily="82" charset="0"/>
                <a:cs typeface="Courier New" panose="02070309020205020404" pitchFamily="49" charset="0"/>
              </a:rPr>
              <a:t>Srdečně Vás zveme k prohlídce naší mateřské školy</a:t>
            </a:r>
            <a:r>
              <a:rPr lang="cs-CZ" sz="2000" b="1" dirty="0" smtClean="0">
                <a:solidFill>
                  <a:schemeClr val="bg1"/>
                </a:solidFill>
                <a:latin typeface="Magneto" panose="04030805050802020D02" pitchFamily="82" charset="0"/>
                <a:cs typeface="Courier New" panose="02070309020205020404" pitchFamily="49" charset="0"/>
              </a:rPr>
              <a:t>.</a:t>
            </a:r>
            <a:endParaRPr lang="cs-CZ" sz="2000" b="1" dirty="0">
              <a:solidFill>
                <a:schemeClr val="bg1"/>
              </a:solidFill>
              <a:latin typeface="Magneto" panose="04030805050802020D02" pitchFamily="82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Výsledek obrázku pro ms slunicko zelive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26"/>
            <a:ext cx="1441698" cy="14416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30" name="Picture 6" descr="Výsledek obrázku pro MŠ SLUNÍČKO ŽELIVEC motýl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14477"/>
            <a:ext cx="9525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MŠ SLUNÍČKO ŽELIVEC berušk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14477"/>
            <a:ext cx="10858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ouvisející obráz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0" y="5627470"/>
            <a:ext cx="10096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erušk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76" y="5627470"/>
            <a:ext cx="1428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odiče vítán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1530"/>
            <a:ext cx="8953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msslunicko.eu/wp-content/gallery/mravenecci-masopustni-karneval/DSCF88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4314">
            <a:off x="272811" y="1608668"/>
            <a:ext cx="1773638" cy="132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sslunicko.eu/wp-content/gallery/motylci-masopustni-karneval/DSCF836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9639">
            <a:off x="237556" y="4096744"/>
            <a:ext cx="1449377" cy="10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msslunicko.eu/wp-content/gallery/vcelicky-masopustni-karneval/DSCF035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9651">
            <a:off x="7226752" y="4117553"/>
            <a:ext cx="1835378" cy="10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www.msslunicko.eu/wp-content/gallery/berusky-masopustni-karneval/DSCN673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3952">
            <a:off x="7182631" y="1885472"/>
            <a:ext cx="1644774" cy="123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835696" y="494116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Magneto" panose="04030805050802020D02" pitchFamily="82" charset="0"/>
              </a:rPr>
              <a:t>Těšíme se na Vás, Kolektiv zaměstnanců MŠ Sluníčko</a:t>
            </a:r>
            <a:endParaRPr lang="cs-CZ" b="1" dirty="0"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76028" y="2629823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Magneto" panose="04030805050802020D02" pitchFamily="82" charset="0"/>
                <a:cs typeface="Courier New" panose="02070309020205020404" pitchFamily="49" charset="0"/>
              </a:rPr>
              <a:t>Kdy: 11.04.2018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  <a:latin typeface="Magneto" panose="04030805050802020D02" pitchFamily="82" charset="0"/>
                <a:cs typeface="Courier New" panose="02070309020205020404" pitchFamily="49" charset="0"/>
              </a:rPr>
              <a:t>                    od 09:30 – do 11:30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  <a:latin typeface="Magneto" panose="04030805050802020D02" pitchFamily="82" charset="0"/>
                <a:cs typeface="Courier New" panose="02070309020205020404" pitchFamily="49" charset="0"/>
              </a:rPr>
              <a:t>                    od 14:00 – do 16:00</a:t>
            </a:r>
          </a:p>
          <a:p>
            <a:pPr algn="ctr"/>
            <a:endParaRPr lang="cs-CZ" b="1" dirty="0">
              <a:solidFill>
                <a:schemeClr val="bg1"/>
              </a:solidFill>
              <a:latin typeface="Magneto" panose="04030805050802020D02" pitchFamily="82" charset="0"/>
              <a:cs typeface="Courier New" panose="02070309020205020404" pitchFamily="49" charset="0"/>
            </a:endParaRPr>
          </a:p>
          <a:p>
            <a:pPr algn="ctr"/>
            <a:r>
              <a:rPr lang="cs-CZ" b="1" dirty="0" smtClean="0">
                <a:solidFill>
                  <a:schemeClr val="bg1"/>
                </a:solidFill>
                <a:latin typeface="Magneto" panose="04030805050802020D02" pitchFamily="82" charset="0"/>
                <a:cs typeface="Courier New" panose="02070309020205020404" pitchFamily="49" charset="0"/>
              </a:rPr>
              <a:t>             Kde: v areálu celé školky</a:t>
            </a:r>
            <a:endParaRPr lang="cs-CZ" b="1" dirty="0">
              <a:solidFill>
                <a:schemeClr val="bg1"/>
              </a:solidFill>
              <a:latin typeface="Magneto" panose="04030805050802020D02" pitchFamily="82" charset="0"/>
              <a:cs typeface="Courier New" panose="02070309020205020404" pitchFamily="49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262">
            <a:off x="7114513" y="3153071"/>
            <a:ext cx="1584176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196">
            <a:off x="262236" y="2832294"/>
            <a:ext cx="1922292" cy="144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4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5126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ENVIRONMENTÁLNÍ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zvyšuje povědomí a informovanost veřejnosti o otázkách   životního prostředí</a:t>
            </a:r>
          </a:p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učí jednotlivce kritickému myšlení.</a:t>
            </a:r>
          </a:p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umožňuje jednotlivcům zkoumat otázky životního prostředí, zapojit se do řešení problémů, a přijmout opatření ke zlepšení životního prostředí</a:t>
            </a:r>
          </a:p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rozvíjí rozhodovací dovednost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7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Jak vybudovat přírodní zahradu ve spolupráci s rodiči?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PŘÍRODNÍ ZAHRADA 2018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t</a:t>
            </a:r>
            <a:r>
              <a:rPr lang="cs-CZ" dirty="0" smtClean="0"/>
              <a:t>ým dětí a zaměstnanců MŠ Sluníčko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http://www.obecsulice.cz/wp-content/uploads/2011/02/bm_zelivec_slunicko_RGB_color-300x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365104"/>
            <a:ext cx="11521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2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ýsledek obrázku pro zahrada trava obra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zahrada trava obraz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25" y="-12002"/>
            <a:ext cx="9144000" cy="6848856"/>
          </a:xfrm>
          <a:prstGeom prst="rect">
            <a:avLst/>
          </a:prstGeom>
        </p:spPr>
      </p:pic>
      <p:pic>
        <p:nvPicPr>
          <p:cNvPr id="1030" name="Picture 6" descr="Výsledek obrázku pro kresleny ry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" y="3627412"/>
            <a:ext cx="1929446" cy="19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kresleny kolec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74" y="3423416"/>
            <a:ext cx="2077101" cy="207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ms zelive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0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Výsledek obrázku pro kreslený mra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4" descr="Výsledek obrázku pro kreslený mra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0" name="Picture 16" descr="Výsledek obrázku pro kreslený mra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30" y="148336"/>
            <a:ext cx="2095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259632" y="2012137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Dovolujeme si Vás pozvat na 1. pracovní setkání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800200" y="465137"/>
            <a:ext cx="523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PŘÍRODNÍ ZAHRADA 2018</a:t>
            </a:r>
            <a:endParaRPr lang="cs-CZ" sz="3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25540" y="4941168"/>
            <a:ext cx="5276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Těšíme se na Vás a Vaše nápady! Tým zaměstnanců MŠ Sluníčko.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725540" y="3850546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KDE: V Beruškách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KDY: 27.3.2018 v 15:15 hod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Příprava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Chceme </a:t>
            </a:r>
            <a:r>
              <a:rPr lang="cs-CZ" sz="2800" dirty="0"/>
              <a:t>na své zahradě realizovat prvky přírodních zahrad a využívat je v </a:t>
            </a:r>
            <a:r>
              <a:rPr lang="cs-CZ" sz="2800" dirty="0" smtClean="0"/>
              <a:t>environmentálním </a:t>
            </a:r>
            <a:r>
              <a:rPr lang="cs-CZ" sz="2800" dirty="0"/>
              <a:t>vzdělávání dětí</a:t>
            </a:r>
            <a:r>
              <a:rPr lang="cs-CZ" sz="2800" dirty="0" smtClean="0"/>
              <a:t>?</a:t>
            </a:r>
          </a:p>
          <a:p>
            <a:r>
              <a:rPr lang="cs-CZ" sz="2800" dirty="0" smtClean="0"/>
              <a:t>Ujasníme </a:t>
            </a:r>
            <a:r>
              <a:rPr lang="cs-CZ" sz="2800" dirty="0"/>
              <a:t>si, jaké prvky budu na své zahradě </a:t>
            </a:r>
            <a:r>
              <a:rPr lang="cs-CZ" sz="2800" dirty="0" smtClean="0"/>
              <a:t>realizovat.</a:t>
            </a:r>
          </a:p>
          <a:p>
            <a:r>
              <a:rPr lang="cs-CZ" sz="2800" dirty="0" smtClean="0"/>
              <a:t>Získáme </a:t>
            </a:r>
            <a:r>
              <a:rPr lang="cs-CZ" sz="2800" dirty="0"/>
              <a:t>o nich potřebné informace </a:t>
            </a:r>
            <a:r>
              <a:rPr lang="cs-CZ" sz="2800" dirty="0" smtClean="0"/>
              <a:t>–prostřednictvím </a:t>
            </a:r>
            <a:r>
              <a:rPr lang="cs-CZ" sz="2800" dirty="0"/>
              <a:t>webu, ve SEV, ve svém okolí apod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Dáme </a:t>
            </a:r>
            <a:r>
              <a:rPr lang="cs-CZ" sz="2800" dirty="0"/>
              <a:t>svému projektu </a:t>
            </a:r>
            <a:r>
              <a:rPr lang="cs-CZ" sz="2800" dirty="0" smtClean="0"/>
              <a:t>jméno - ,,PŘÍRODNÍ ZAHRADA 2018“.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737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Představení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3000" dirty="0"/>
              <a:t>První seznámení rodičovské veřejnosti </a:t>
            </a:r>
            <a:r>
              <a:rPr lang="cs-CZ" sz="3000" dirty="0" smtClean="0"/>
              <a:t>s projektem </a:t>
            </a:r>
            <a:r>
              <a:rPr lang="cs-CZ" sz="3000" dirty="0"/>
              <a:t>např. na rodičovské </a:t>
            </a:r>
            <a:r>
              <a:rPr lang="cs-CZ" sz="3000" dirty="0" smtClean="0"/>
              <a:t>schůzce.</a:t>
            </a:r>
          </a:p>
          <a:p>
            <a:pPr algn="just"/>
            <a:r>
              <a:rPr lang="cs-CZ" sz="3000" dirty="0" smtClean="0"/>
              <a:t>Pokud </a:t>
            </a:r>
            <a:r>
              <a:rPr lang="cs-CZ" sz="3000" dirty="0"/>
              <a:t>mám již termín realizace, minimálně </a:t>
            </a:r>
            <a:r>
              <a:rPr lang="cs-CZ" sz="3000" dirty="0" smtClean="0"/>
              <a:t>měsíc </a:t>
            </a:r>
            <a:r>
              <a:rPr lang="cs-CZ" sz="3000" dirty="0"/>
              <a:t>využít </a:t>
            </a:r>
            <a:r>
              <a:rPr lang="cs-CZ" sz="3000" dirty="0" smtClean="0"/>
              <a:t>na představení </a:t>
            </a:r>
            <a:r>
              <a:rPr lang="cs-CZ" sz="3000" dirty="0"/>
              <a:t>projektu </a:t>
            </a:r>
            <a:r>
              <a:rPr lang="cs-CZ" sz="3000" dirty="0" smtClean="0"/>
              <a:t>rodičům.</a:t>
            </a:r>
          </a:p>
          <a:p>
            <a:pPr algn="just"/>
            <a:r>
              <a:rPr lang="cs-CZ" sz="3000" dirty="0" smtClean="0"/>
              <a:t>Formy </a:t>
            </a:r>
            <a:r>
              <a:rPr lang="cs-CZ" sz="3000" dirty="0"/>
              <a:t>představení projektu: </a:t>
            </a:r>
            <a:endParaRPr lang="cs-CZ" sz="3000" dirty="0" smtClean="0"/>
          </a:p>
          <a:p>
            <a:pPr marL="0" indent="0" algn="just">
              <a:buNone/>
            </a:pPr>
            <a:r>
              <a:rPr lang="cs-CZ" sz="3000" dirty="0" smtClean="0"/>
              <a:t>    * </a:t>
            </a:r>
            <a:r>
              <a:rPr lang="cs-CZ" sz="3000" dirty="0"/>
              <a:t>informační panely či nástěnky </a:t>
            </a:r>
            <a:endParaRPr lang="cs-CZ" sz="3000" dirty="0" smtClean="0"/>
          </a:p>
          <a:p>
            <a:pPr marL="0" indent="0" algn="just">
              <a:buNone/>
            </a:pPr>
            <a:r>
              <a:rPr lang="cs-CZ" sz="3000" dirty="0" smtClean="0"/>
              <a:t>    * </a:t>
            </a:r>
            <a:r>
              <a:rPr lang="cs-CZ" sz="3000" dirty="0"/>
              <a:t>vlastní webové stránky </a:t>
            </a:r>
            <a:endParaRPr lang="cs-CZ" sz="3000" dirty="0" smtClean="0"/>
          </a:p>
          <a:p>
            <a:pPr marL="0" indent="0" algn="just">
              <a:buNone/>
            </a:pPr>
            <a:r>
              <a:rPr lang="cs-CZ" sz="3000" dirty="0" smtClean="0">
                <a:solidFill>
                  <a:prstClr val="black"/>
                </a:solidFill>
              </a:rPr>
              <a:t>    * </a:t>
            </a:r>
            <a:r>
              <a:rPr lang="cs-CZ" sz="3000" dirty="0" smtClean="0"/>
              <a:t>rozhovory </a:t>
            </a:r>
            <a:r>
              <a:rPr lang="cs-CZ" sz="3000" dirty="0"/>
              <a:t>s rodiči </a:t>
            </a:r>
          </a:p>
          <a:p>
            <a:pPr marL="0" indent="0" algn="just">
              <a:buNone/>
            </a:pPr>
            <a:r>
              <a:rPr lang="cs-CZ" sz="3000" dirty="0" smtClean="0">
                <a:solidFill>
                  <a:prstClr val="black"/>
                </a:solidFill>
              </a:rPr>
              <a:t>    * </a:t>
            </a:r>
            <a:r>
              <a:rPr lang="cs-CZ" sz="3000" dirty="0" smtClean="0"/>
              <a:t>článek </a:t>
            </a:r>
            <a:r>
              <a:rPr lang="cs-CZ" sz="3000" dirty="0"/>
              <a:t>v místním zpravodaji </a:t>
            </a:r>
            <a:endParaRPr lang="cs-CZ" sz="3000" dirty="0" smtClean="0"/>
          </a:p>
          <a:p>
            <a:pPr algn="just">
              <a:buFont typeface="Arial" charset="0"/>
              <a:buChar char="•"/>
            </a:pPr>
            <a:r>
              <a:rPr lang="cs-CZ" sz="3000" dirty="0" smtClean="0"/>
              <a:t>Představení </a:t>
            </a:r>
            <a:r>
              <a:rPr lang="cs-CZ" sz="3000" dirty="0"/>
              <a:t>projektu věnovat dostatek času!</a:t>
            </a:r>
            <a:endParaRPr lang="cs-CZ" sz="3000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6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Organizace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Promyslet si </a:t>
            </a:r>
            <a:r>
              <a:rPr lang="cs-CZ" sz="2800" dirty="0" smtClean="0"/>
              <a:t>rozmístění </a:t>
            </a:r>
            <a:r>
              <a:rPr lang="cs-CZ" sz="2800" dirty="0"/>
              <a:t>jednotlivých prvků na </a:t>
            </a:r>
            <a:r>
              <a:rPr lang="cs-CZ" sz="2800" dirty="0" smtClean="0"/>
              <a:t>zahradě.</a:t>
            </a:r>
          </a:p>
          <a:p>
            <a:r>
              <a:rPr lang="cs-CZ" sz="2800" dirty="0" smtClean="0"/>
              <a:t>Promyslet </a:t>
            </a:r>
            <a:r>
              <a:rPr lang="cs-CZ" sz="2800" dirty="0"/>
              <a:t>si seznam </a:t>
            </a:r>
            <a:r>
              <a:rPr lang="cs-CZ" sz="2800" dirty="0" smtClean="0"/>
              <a:t>potřebného </a:t>
            </a:r>
            <a:r>
              <a:rPr lang="cs-CZ" sz="2800" dirty="0"/>
              <a:t>materiálu a oslovit </a:t>
            </a:r>
            <a:r>
              <a:rPr lang="cs-CZ" sz="2800" dirty="0" smtClean="0"/>
              <a:t>rodiče </a:t>
            </a:r>
            <a:r>
              <a:rPr lang="cs-CZ" sz="2800" dirty="0"/>
              <a:t>v </a:t>
            </a:r>
            <a:r>
              <a:rPr lang="cs-CZ" sz="2800" dirty="0" smtClean="0"/>
              <a:t>představení </a:t>
            </a:r>
            <a:r>
              <a:rPr lang="cs-CZ" sz="2800" dirty="0"/>
              <a:t>projektu s žádostí o pomoc materiální či </a:t>
            </a:r>
            <a:r>
              <a:rPr lang="cs-CZ" sz="2800" dirty="0" smtClean="0"/>
              <a:t>finanční. </a:t>
            </a:r>
            <a:r>
              <a:rPr lang="cs-CZ" sz="2800" dirty="0"/>
              <a:t> </a:t>
            </a:r>
            <a:endParaRPr lang="cs-CZ" sz="2800" dirty="0" smtClean="0"/>
          </a:p>
          <a:p>
            <a:r>
              <a:rPr lang="cs-CZ" sz="2800" dirty="0" smtClean="0"/>
              <a:t>Rozdělit </a:t>
            </a:r>
            <a:r>
              <a:rPr lang="cs-CZ" sz="2800" dirty="0"/>
              <a:t>úkoly mezi kolegy a provozní </a:t>
            </a:r>
            <a:r>
              <a:rPr lang="cs-CZ" sz="2800" dirty="0" smtClean="0"/>
              <a:t>zaměstnance. </a:t>
            </a:r>
            <a:r>
              <a:rPr lang="cs-CZ" sz="2800" dirty="0"/>
              <a:t> </a:t>
            </a:r>
            <a:endParaRPr lang="cs-CZ" sz="2800" dirty="0" smtClean="0"/>
          </a:p>
          <a:p>
            <a:r>
              <a:rPr lang="cs-CZ" sz="2800" dirty="0" smtClean="0"/>
              <a:t>Zajistit potřebné nářadí </a:t>
            </a:r>
            <a:r>
              <a:rPr lang="cs-CZ" sz="2800"/>
              <a:t>a </a:t>
            </a:r>
            <a:r>
              <a:rPr lang="cs-CZ" sz="2800" smtClean="0"/>
              <a:t>náčiní . </a:t>
            </a:r>
            <a:endParaRPr lang="cs-CZ" sz="2800" dirty="0" smtClean="0"/>
          </a:p>
          <a:p>
            <a:r>
              <a:rPr lang="cs-CZ" sz="2800" dirty="0" smtClean="0"/>
              <a:t>Pokud </a:t>
            </a:r>
            <a:r>
              <a:rPr lang="cs-CZ" sz="2800" dirty="0"/>
              <a:t>budu realizovat projekt jako rodinný, vymyslet další program pro </a:t>
            </a:r>
            <a:r>
              <a:rPr lang="cs-CZ" sz="2800" dirty="0" smtClean="0"/>
              <a:t>děti </a:t>
            </a:r>
            <a:r>
              <a:rPr lang="cs-CZ" sz="2800" dirty="0"/>
              <a:t>( </a:t>
            </a:r>
            <a:r>
              <a:rPr lang="cs-CZ" sz="2800" dirty="0" smtClean="0"/>
              <a:t>tvořivou </a:t>
            </a:r>
            <a:r>
              <a:rPr lang="cs-CZ" sz="2800" dirty="0"/>
              <a:t>dílnu</a:t>
            </a:r>
            <a:r>
              <a:rPr lang="cs-CZ" sz="2800" dirty="0" smtClean="0"/>
              <a:t>).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895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697</TotalTime>
  <Words>1243</Words>
  <Application>Microsoft Office PowerPoint</Application>
  <PresentationFormat>Předvádění na obrazovce (4:3)</PresentationFormat>
  <Paragraphs>164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Tok</vt:lpstr>
      <vt:lpstr>ŠKOLNÍ PLÁN EVVO VE SLUNÍČKU</vt:lpstr>
      <vt:lpstr>EVVO</vt:lpstr>
      <vt:lpstr>ENVIRONMENTÁLNÍ VÝCHOVA</vt:lpstr>
      <vt:lpstr>ENVIRONMENTÁLNÍ VZDĚLÁVÁNÍ</vt:lpstr>
      <vt:lpstr>Jak vybudovat přírodní zahradu ve spolupráci s rodiči? PŘÍRODNÍ ZAHRADA 2018</vt:lpstr>
      <vt:lpstr>Prezentace aplikace PowerPoint</vt:lpstr>
      <vt:lpstr>1. Příprava projektu</vt:lpstr>
      <vt:lpstr>2. Představení projektu</vt:lpstr>
      <vt:lpstr>3. Organizace projektu</vt:lpstr>
      <vt:lpstr>4. Realizace projektu</vt:lpstr>
      <vt:lpstr>5. Financování projektu</vt:lpstr>
      <vt:lpstr>PROJEKT PŘÍRODNÍ ZAHRADA 2018</vt:lpstr>
      <vt:lpstr>PŘÍRODNÍ ZAHRADA 2018</vt:lpstr>
      <vt:lpstr>AKTIVITY PODPORUJÍCÍ EVVO V MŠ</vt:lpstr>
      <vt:lpstr>Barevný týden v Motýlcích</vt:lpstr>
      <vt:lpstr>NÁVŠTĚVY EKO AKTIVIT V OKOLÍ</vt:lpstr>
      <vt:lpstr>AKTIVITY PRO RODINY</vt:lpstr>
      <vt:lpstr>ŠKOLNÍ AKTIVITY</vt:lpstr>
      <vt:lpstr>EKO KOUTKY V MŠ</vt:lpstr>
      <vt:lpstr>EKOLOGIZACE PROVOZU ŠKOLY</vt:lpstr>
      <vt:lpstr>ÚČAST NA NAUČNÝCH PROGRAMECH</vt:lpstr>
      <vt:lpstr>Návrh přírodních prvků na zahradu u Mravenečků</vt:lpstr>
      <vt:lpstr>Prezentace aplikace PowerPoint</vt:lpstr>
      <vt:lpstr>Návrh přírodních prvků na zahradu u Motýlků</vt:lpstr>
      <vt:lpstr>A ještě:</vt:lpstr>
      <vt:lpstr>      Zahradní prvky – Včeličky </vt:lpstr>
      <vt:lpstr>Přírodní materiály</vt:lpstr>
      <vt:lpstr>Motýlí keř</vt:lpstr>
      <vt:lpstr>Co by se líbilo Beruškám? Stezka bosých nohou…</vt:lpstr>
      <vt:lpstr>Kompost na biologický odpad </vt:lpstr>
      <vt:lpstr>       Domeček pro hmyz  a bylinková spirála</vt:lpstr>
      <vt:lpstr>Chování slepiček</vt:lpstr>
      <vt:lpstr>Využití zahradního altánku k výuce enviromentální výchovy na čerstvém vzduchu</vt:lpstr>
      <vt:lpstr>DEN OTEVŘENÝCH DVEŘÍ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vybudovat přírodní zahradu ve spolupráci s rodiči?</dc:title>
  <dc:creator>Václava Kunická</dc:creator>
  <cp:lastModifiedBy>Vendulka</cp:lastModifiedBy>
  <cp:revision>47</cp:revision>
  <dcterms:created xsi:type="dcterms:W3CDTF">2018-03-04T15:12:35Z</dcterms:created>
  <dcterms:modified xsi:type="dcterms:W3CDTF">2021-04-10T17:33:56Z</dcterms:modified>
</cp:coreProperties>
</file>